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4"/>
  </p:notesMasterIdLst>
  <p:sldIdLst>
    <p:sldId id="279" r:id="rId2"/>
    <p:sldId id="282" r:id="rId3"/>
    <p:sldId id="274" r:id="rId4"/>
    <p:sldId id="275" r:id="rId5"/>
    <p:sldId id="260" r:id="rId6"/>
    <p:sldId id="269" r:id="rId7"/>
    <p:sldId id="267" r:id="rId8"/>
    <p:sldId id="276" r:id="rId9"/>
    <p:sldId id="277" r:id="rId10"/>
    <p:sldId id="278" r:id="rId11"/>
    <p:sldId id="272" r:id="rId12"/>
    <p:sldId id="28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7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002060"/>
    <a:srgbClr val="7A9CCC"/>
    <a:srgbClr val="8AC4DC"/>
    <a:srgbClr val="57B0DC"/>
    <a:srgbClr val="2E77B2"/>
    <a:srgbClr val="DFE8F1"/>
    <a:srgbClr val="94BEE4"/>
    <a:srgbClr val="FFAA71"/>
    <a:srgbClr val="FF7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84982" autoAdjust="0"/>
  </p:normalViewPr>
  <p:slideViewPr>
    <p:cSldViewPr snapToObjects="1">
      <p:cViewPr varScale="1">
        <p:scale>
          <a:sx n="64" d="100"/>
          <a:sy n="64" d="100"/>
        </p:scale>
        <p:origin x="-1152" y="-102"/>
      </p:cViewPr>
      <p:guideLst>
        <p:guide orient="horz" pos="2157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1A3D5110-9FE0-496F-B26A-071D02F2DE37}" type="datetime1">
              <a:rPr lang="ru-RU" altLang="en-US"/>
              <a:pPr lvl="0">
                <a:defRPr/>
              </a:pPr>
              <a:t>22.09.2020</a:t>
            </a:fld>
            <a:endParaRPr lang="ru-RU" altLang="en-US" dirty="0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 altLang="en-US" dirty="0"/>
          </a:p>
        </p:txBody>
      </p:sp>
      <p:sp>
        <p:nvSpPr>
          <p:cNvPr id="5" name="Заметка к слайду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ru-RU" altLang="en-US"/>
              <a:t>Образец текста</a:t>
            </a:r>
          </a:p>
          <a:p>
            <a:pPr lvl="1">
              <a:defRPr/>
            </a:pPr>
            <a:r>
              <a:rPr lang="ru-RU" altLang="en-US"/>
              <a:t>Второй уровень</a:t>
            </a:r>
          </a:p>
          <a:p>
            <a:pPr lvl="2">
              <a:defRPr/>
            </a:pPr>
            <a:r>
              <a:rPr lang="ru-RU" altLang="en-US"/>
              <a:t>Третий уровень</a:t>
            </a:r>
          </a:p>
          <a:p>
            <a:pPr lvl="3">
              <a:defRPr/>
            </a:pPr>
            <a:r>
              <a:rPr lang="ru-RU" altLang="en-US"/>
              <a:t>Четвертый уровень</a:t>
            </a:r>
          </a:p>
          <a:p>
            <a:pPr lvl="4">
              <a:defRPr/>
            </a:pPr>
            <a:r>
              <a:rPr lang="ru-RU" altLang="en-US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ru-RU" altLang="en-US"/>
              <a:pPr lvl="0"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25961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CE75B-C3E3-4B1F-B609-E048BFC5FA9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149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ru-RU" altLang="en-US" smtClean="0"/>
              <a:pPr lvl="0">
                <a:defRPr/>
              </a:pPr>
              <a:t>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794630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ru-RU" altLang="en-US" smtClean="0"/>
              <a:pPr lvl="0">
                <a:defRPr/>
              </a:pPr>
              <a:t>5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580149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ru-RU" altLang="en-US" smtClean="0"/>
              <a:pPr lvl="0">
                <a:defRPr/>
              </a:pPr>
              <a:t>8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688157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ru-RU" altLang="en-US" smtClean="0"/>
              <a:pPr lvl="0">
                <a:defRPr/>
              </a:pPr>
              <a:t>9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76394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9F4262C-968C-4EE9-8164-CE16364706B3}" type="slidenum">
              <a:rPr lang="ru-RU" altLang="en-US" smtClean="0"/>
              <a:pPr lvl="0">
                <a:defRPr/>
              </a:pPr>
              <a:t>10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5252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64640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accent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93272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760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 smtClean="0"/>
              <a:pPr>
                <a:defRPr lang="ko-KR" altLang="en-US"/>
              </a:pPr>
              <a:t>22.09.2020</a:t>
            </a:fld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 smtClean="0"/>
              <a:pPr>
                <a:defRPr lang="ko-KR" altLang="en-US"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7310" y="1795568"/>
            <a:ext cx="99302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служб ранней помощи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иных социальных сервисов для оказания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детям раннего возраста на базе СО НКО в Новосибирской области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159870" y="5076211"/>
            <a:ext cx="6806183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ru-RU" altLang="en-US" sz="2400" b="1" dirty="0" smtClean="0">
                <a:solidFill>
                  <a:srgbClr val="002060"/>
                </a:solidFill>
                <a:latin typeface="Times New Roman"/>
              </a:rPr>
              <a:t>Начальник управления семейной политики  министерства труда и социального развития Новосибирской области </a:t>
            </a:r>
          </a:p>
          <a:p>
            <a:pPr marL="0" indent="0" algn="r">
              <a:buNone/>
              <a:defRPr/>
            </a:pPr>
            <a:r>
              <a:rPr lang="ru-RU" altLang="en-US" sz="2400" b="1" dirty="0" smtClean="0">
                <a:solidFill>
                  <a:srgbClr val="002060"/>
                </a:solidFill>
                <a:latin typeface="Times New Roman"/>
              </a:rPr>
              <a:t>Кузьмина Н</a:t>
            </a:r>
            <a:r>
              <a:rPr lang="en-US" altLang="ru-RU" sz="2400" b="1" dirty="0" smtClean="0">
                <a:solidFill>
                  <a:srgbClr val="002060"/>
                </a:solidFill>
                <a:latin typeface="Times New Roman"/>
              </a:rPr>
              <a:t>.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/>
              </a:rPr>
              <a:t>Л</a:t>
            </a:r>
            <a:r>
              <a:rPr lang="en-US" altLang="ru-RU" sz="2400" b="1" dirty="0" smtClean="0">
                <a:solidFill>
                  <a:srgbClr val="002060"/>
                </a:solidFill>
                <a:latin typeface="Times New Roman"/>
              </a:rPr>
              <a:t>.</a:t>
            </a:r>
            <a:endParaRPr lang="en-US" altLang="ru-RU" sz="2400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20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7510" y="260560"/>
            <a:ext cx="7180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результатов конкурсного отбора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значимых проектов в 2020 году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0" y="1294819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190" y="2771354"/>
            <a:ext cx="5184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ЧОУ ДО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образования детей,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нуждающихся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психолого-педагогической и медико-социальной помощи «Кругозор»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7800" y="3943845"/>
            <a:ext cx="36725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Сузунская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женская общественная организация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Виринея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79710" y="1435695"/>
            <a:ext cx="29440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</a:t>
            </a:r>
            <a:r>
              <a:rPr lang="ru-RU" sz="4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550 000</a:t>
            </a:r>
          </a:p>
          <a:p>
            <a:pPr algn="ctr"/>
            <a:r>
              <a:rPr lang="ru-RU" sz="20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0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6590" y="3575354"/>
            <a:ext cx="29440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15</a:t>
            </a:r>
          </a:p>
          <a:p>
            <a:pPr algn="ctr"/>
            <a:r>
              <a:rPr lang="ru-RU" sz="20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и их семьям</a:t>
            </a:r>
            <a:endParaRPr lang="ru-RU" sz="20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6943" y="5345574"/>
            <a:ext cx="135568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не менее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50</a:t>
            </a:r>
          </a:p>
          <a:p>
            <a:pPr algn="ctr"/>
            <a:r>
              <a:rPr lang="ru-RU" sz="16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endParaRPr lang="ru-RU" sz="16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3">
            <a:extLst>
              <a:ext uri="{FF2B5EF4-FFF2-40B4-BE49-F238E27FC236}">
                <a16:creationId xmlns="" xmlns:a16="http://schemas.microsoft.com/office/drawing/2014/main" id="{DF9AABF5-A197-49F9-ADB9-3BC1253E75C3}"/>
              </a:ext>
            </a:extLst>
          </p:cNvPr>
          <p:cNvSpPr/>
          <p:nvPr/>
        </p:nvSpPr>
        <p:spPr>
          <a:xfrm>
            <a:off x="5928353" y="1603572"/>
            <a:ext cx="206400" cy="5137888"/>
          </a:xfrm>
          <a:prstGeom prst="rect">
            <a:avLst/>
          </a:prstGeom>
          <a:solidFill>
            <a:srgbClr val="7A9CCC"/>
          </a:solidFill>
          <a:ln w="12700" cap="flat" cmpd="sng" algn="ctr">
            <a:solidFill>
              <a:srgbClr val="2E77B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3231" y="2455163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12649" y="3662432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3231" y="4879296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услуг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22542" y="5345574"/>
            <a:ext cx="135568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не менее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50</a:t>
            </a:r>
          </a:p>
          <a:p>
            <a:pPr algn="ctr"/>
            <a:r>
              <a:rPr lang="ru-RU" sz="16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endParaRPr lang="ru-RU" sz="16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7048" y="5683577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72570" y="1435695"/>
            <a:ext cx="29440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250 000</a:t>
            </a:r>
          </a:p>
          <a:p>
            <a:pPr algn="ctr"/>
            <a:r>
              <a:rPr lang="ru-RU" sz="20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0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28060" y="2821003"/>
            <a:ext cx="5184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«Общество «ДАУН СИНДРОМ»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63109" y="2461416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20170" y="3140960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услуг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22025" y="4959508"/>
            <a:ext cx="51907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современной модели ранней помощи, направленной на минимизацию нарушений в развитии и максимальную адаптацию ребёнка в детском сообществе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5450" y="226412"/>
            <a:ext cx="82153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системы ранней помощи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Новосибирской области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0" y="1294819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171" y="1875942"/>
            <a:ext cx="1188165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Нормативное правовое обеспечение развития системы ранней помощи</a:t>
            </a: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Материально-техническое обеспечение развития системы ранней помощи  </a:t>
            </a: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endParaRPr lang="ru-RU" sz="1100" dirty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Проведение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систематического мониторинга в сфере развития системы ранней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sz="700" dirty="0" smtClean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Включение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 по развитию системы ранней помощи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другие региональные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проекты  </a:t>
            </a: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Учёт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развитию системы ранней помощи при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формировании и осуществлении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семейной политики, планов развития организаций социального обслуживания семей с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endParaRPr lang="ru-RU" sz="1200" dirty="0">
              <a:solidFill>
                <a:srgbClr val="282F3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 latinLnBrk="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Реализация дальнейших мер </a:t>
            </a:r>
            <a:r>
              <a:rPr lang="ru-RU" sz="2400" dirty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поддержке общественных организаций, оказывающих услуги ранней </a:t>
            </a:r>
            <a:r>
              <a:rPr lang="ru-RU" sz="2400" dirty="0" smtClean="0">
                <a:solidFill>
                  <a:srgbClr val="282F3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endParaRPr lang="ru-RU" dirty="0" smtClean="0">
              <a:solidFill>
                <a:srgbClr val="282F39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590" y="3490105"/>
            <a:ext cx="6121619" cy="18258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470" y="385501"/>
            <a:ext cx="8137130" cy="620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9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21064" y="313453"/>
            <a:ext cx="12322080" cy="6208529"/>
            <a:chOff x="221064" y="333550"/>
            <a:chExt cx="12322080" cy="620852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9E2F241D-12B7-4C00-8A3D-76E8FDDA6167}"/>
                </a:ext>
              </a:extLst>
            </p:cNvPr>
            <p:cNvSpPr txBox="1"/>
            <p:nvPr/>
          </p:nvSpPr>
          <p:spPr>
            <a:xfrm>
              <a:off x="484427" y="333550"/>
              <a:ext cx="11435024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ПЕРМАНЕНТНАЯ МОДЕЛЬ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СОПРОВОЖДЕНИЯ ДЕТЕЙ НА ВСЕХ ВОЗРАСТНЫХ СТУПЕНЯХ:</a:t>
              </a: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noProof="0" dirty="0" smtClean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ОТ РАННЕГО ДЕТСТВА ДО РАННЕГО ЮНОШЕСТВА </a:t>
              </a: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282F39"/>
                  </a:solidFill>
                  <a:effectLst/>
                  <a:uLnTx/>
                  <a:uFillTx/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</a:t>
              </a:r>
              <a:endPara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grpSp>
          <p:nvGrpSpPr>
            <p:cNvPr id="169" name="Группа 168"/>
            <p:cNvGrpSpPr/>
            <p:nvPr/>
          </p:nvGrpSpPr>
          <p:grpSpPr>
            <a:xfrm>
              <a:off x="221064" y="1699258"/>
              <a:ext cx="12322080" cy="4842821"/>
              <a:chOff x="221064" y="1699258"/>
              <a:chExt cx="12322080" cy="4842821"/>
            </a:xfrm>
          </p:grpSpPr>
          <p:grpSp>
            <p:nvGrpSpPr>
              <p:cNvPr id="159" name="Группа 158"/>
              <p:cNvGrpSpPr/>
              <p:nvPr/>
            </p:nvGrpSpPr>
            <p:grpSpPr>
              <a:xfrm>
                <a:off x="221064" y="1699258"/>
                <a:ext cx="11878865" cy="4165402"/>
                <a:chOff x="468962" y="2074625"/>
                <a:chExt cx="11545556" cy="4426659"/>
              </a:xfrm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468962" y="2074625"/>
                  <a:ext cx="11545556" cy="4426659"/>
                  <a:chOff x="730236" y="2088535"/>
                  <a:chExt cx="10201832" cy="3444607"/>
                </a:xfrm>
              </p:grpSpPr>
              <p:sp>
                <p:nvSpPr>
                  <p:cNvPr id="117" name="Прямоугольник 116"/>
                  <p:cNvSpPr/>
                  <p:nvPr/>
                </p:nvSpPr>
                <p:spPr>
                  <a:xfrm>
                    <a:off x="4938706" y="5254618"/>
                    <a:ext cx="4572001" cy="276999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 marL="0" marR="228600" lvl="0" indent="0" algn="just" defTabSz="6858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ru-RU" sz="12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 Unicode MS" panose="020B0604020202020204" pitchFamily="34" charset="-128"/>
                    </a:endParaRPr>
                  </a:p>
                </p:txBody>
              </p:sp>
              <p:grpSp>
                <p:nvGrpSpPr>
                  <p:cNvPr id="118" name="Группа 117"/>
                  <p:cNvGrpSpPr/>
                  <p:nvPr/>
                </p:nvGrpSpPr>
                <p:grpSpPr>
                  <a:xfrm>
                    <a:off x="3257412" y="2088535"/>
                    <a:ext cx="2484000" cy="3443083"/>
                    <a:chOff x="153904" y="2064637"/>
                    <a:chExt cx="2635292" cy="4590776"/>
                  </a:xfrm>
                </p:grpSpPr>
                <p:grpSp>
                  <p:nvGrpSpPr>
                    <p:cNvPr id="134" name="Группа 133"/>
                    <p:cNvGrpSpPr/>
                    <p:nvPr/>
                  </p:nvGrpSpPr>
                  <p:grpSpPr>
                    <a:xfrm>
                      <a:off x="220916" y="2064637"/>
                      <a:ext cx="2509958" cy="4590776"/>
                      <a:chOff x="3101879" y="2335703"/>
                      <a:chExt cx="1639920" cy="2238305"/>
                    </a:xfrm>
                  </p:grpSpPr>
                  <p:sp>
                    <p:nvSpPr>
                      <p:cNvPr id="136" name="Rectangle 2">
                        <a:extLst>
                          <a:ext uri="{FF2B5EF4-FFF2-40B4-BE49-F238E27FC236}">
                            <a16:creationId xmlns:a16="http://schemas.microsoft.com/office/drawing/2014/main" xmlns="" id="{53DC85CF-28F9-49D2-9CF5-0E62022725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1879" y="2689672"/>
                        <a:ext cx="1639920" cy="1884336"/>
                      </a:xfrm>
                      <a:custGeom>
                        <a:avLst/>
                        <a:gdLst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0 w 1447800"/>
                          <a:gd name="connsiteY3" fmla="*/ 1900104 h 1900104"/>
                          <a:gd name="connsiteX4" fmla="*/ 0 w 1447800"/>
                          <a:gd name="connsiteY4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112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6731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6600 w 1447800"/>
                          <a:gd name="connsiteY3" fmla="*/ 164465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68500"/>
                          <a:gd name="connsiteX1" fmla="*/ 1447800 w 1447800"/>
                          <a:gd name="connsiteY1" fmla="*/ 0 h 1968500"/>
                          <a:gd name="connsiteX2" fmla="*/ 1447800 w 1447800"/>
                          <a:gd name="connsiteY2" fmla="*/ 1900104 h 1968500"/>
                          <a:gd name="connsiteX3" fmla="*/ 729782 w 1447800"/>
                          <a:gd name="connsiteY3" fmla="*/ 1968500 h 1968500"/>
                          <a:gd name="connsiteX4" fmla="*/ 0 w 1447800"/>
                          <a:gd name="connsiteY4" fmla="*/ 1900104 h 1968500"/>
                          <a:gd name="connsiteX5" fmla="*/ 0 w 1447800"/>
                          <a:gd name="connsiteY5" fmla="*/ 0 h 1968500"/>
                          <a:gd name="connsiteX0" fmla="*/ 0 w 1447800"/>
                          <a:gd name="connsiteY0" fmla="*/ 0 h 1901825"/>
                          <a:gd name="connsiteX1" fmla="*/ 1447800 w 1447800"/>
                          <a:gd name="connsiteY1" fmla="*/ 0 h 1901825"/>
                          <a:gd name="connsiteX2" fmla="*/ 1447800 w 1447800"/>
                          <a:gd name="connsiteY2" fmla="*/ 1900104 h 1901825"/>
                          <a:gd name="connsiteX3" fmla="*/ 727225 w 1447800"/>
                          <a:gd name="connsiteY3" fmla="*/ 1901825 h 1901825"/>
                          <a:gd name="connsiteX4" fmla="*/ 0 w 1447800"/>
                          <a:gd name="connsiteY4" fmla="*/ 1900104 h 1901825"/>
                          <a:gd name="connsiteX5" fmla="*/ 0 w 1447800"/>
                          <a:gd name="connsiteY5" fmla="*/ 0 h 1901825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725612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697037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2341 w 1447800"/>
                          <a:gd name="connsiteY3" fmla="*/ 1673224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447800" h="1900104">
                            <a:moveTo>
                              <a:pt x="0" y="0"/>
                            </a:moveTo>
                            <a:lnTo>
                              <a:pt x="1447800" y="0"/>
                            </a:lnTo>
                            <a:lnTo>
                              <a:pt x="1447800" y="1900104"/>
                            </a:lnTo>
                            <a:lnTo>
                              <a:pt x="732341" y="1673224"/>
                            </a:lnTo>
                            <a:lnTo>
                              <a:pt x="0" y="190010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1F497D">
                          <a:lumMod val="40000"/>
                          <a:lumOff val="60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  <p:sp>
                    <p:nvSpPr>
                      <p:cNvPr id="137" name="Rectangle 53">
                        <a:extLst>
                          <a:ext uri="{FF2B5EF4-FFF2-40B4-BE49-F238E27FC236}">
                            <a16:creationId xmlns:a16="http://schemas.microsoft.com/office/drawing/2014/main" xmlns="" id="{56959A44-8C6F-49BC-A04E-F565598FFE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1879" y="2335703"/>
                        <a:ext cx="1639135" cy="353707"/>
                      </a:xfrm>
                      <a:prstGeom prst="rect">
                        <a:avLst/>
                      </a:prstGeom>
                      <a:solidFill>
                        <a:srgbClr val="1F497D">
                          <a:lumMod val="75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</p:grpSp>
                <p:sp>
                  <p:nvSpPr>
                    <p:cNvPr id="135" name="TextBox 134"/>
                    <p:cNvSpPr txBox="1"/>
                    <p:nvPr/>
                  </p:nvSpPr>
                  <p:spPr>
                    <a:xfrm>
                      <a:off x="153904" y="2874878"/>
                      <a:ext cx="2635292" cy="41036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0" marR="0" lvl="0" indent="0" algn="ctr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</p:grpSp>
              <p:grpSp>
                <p:nvGrpSpPr>
                  <p:cNvPr id="119" name="Группа 118"/>
                  <p:cNvGrpSpPr/>
                  <p:nvPr/>
                </p:nvGrpSpPr>
                <p:grpSpPr>
                  <a:xfrm>
                    <a:off x="5844380" y="2088535"/>
                    <a:ext cx="2364729" cy="3420000"/>
                    <a:chOff x="3408391" y="2255724"/>
                    <a:chExt cx="2418890" cy="4230894"/>
                  </a:xfrm>
                </p:grpSpPr>
                <p:grpSp>
                  <p:nvGrpSpPr>
                    <p:cNvPr id="130" name="Группа 129"/>
                    <p:cNvGrpSpPr/>
                    <p:nvPr/>
                  </p:nvGrpSpPr>
                  <p:grpSpPr>
                    <a:xfrm>
                      <a:off x="3408391" y="2255724"/>
                      <a:ext cx="2418890" cy="4230894"/>
                      <a:chOff x="3101879" y="2511169"/>
                      <a:chExt cx="1639920" cy="2062839"/>
                    </a:xfrm>
                  </p:grpSpPr>
                  <p:sp>
                    <p:nvSpPr>
                      <p:cNvPr id="132" name="Rectangle 2">
                        <a:extLst>
                          <a:ext uri="{FF2B5EF4-FFF2-40B4-BE49-F238E27FC236}">
                            <a16:creationId xmlns:a16="http://schemas.microsoft.com/office/drawing/2014/main" xmlns="" id="{53DC85CF-28F9-49D2-9CF5-0E620227256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2662" y="2689672"/>
                        <a:ext cx="1639137" cy="1884336"/>
                      </a:xfrm>
                      <a:custGeom>
                        <a:avLst/>
                        <a:gdLst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0 w 1447800"/>
                          <a:gd name="connsiteY3" fmla="*/ 1900104 h 1900104"/>
                          <a:gd name="connsiteX4" fmla="*/ 0 w 1447800"/>
                          <a:gd name="connsiteY4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112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6731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6600 w 1447800"/>
                          <a:gd name="connsiteY3" fmla="*/ 164465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68500"/>
                          <a:gd name="connsiteX1" fmla="*/ 1447800 w 1447800"/>
                          <a:gd name="connsiteY1" fmla="*/ 0 h 1968500"/>
                          <a:gd name="connsiteX2" fmla="*/ 1447800 w 1447800"/>
                          <a:gd name="connsiteY2" fmla="*/ 1900104 h 1968500"/>
                          <a:gd name="connsiteX3" fmla="*/ 729782 w 1447800"/>
                          <a:gd name="connsiteY3" fmla="*/ 1968500 h 1968500"/>
                          <a:gd name="connsiteX4" fmla="*/ 0 w 1447800"/>
                          <a:gd name="connsiteY4" fmla="*/ 1900104 h 1968500"/>
                          <a:gd name="connsiteX5" fmla="*/ 0 w 1447800"/>
                          <a:gd name="connsiteY5" fmla="*/ 0 h 1968500"/>
                          <a:gd name="connsiteX0" fmla="*/ 0 w 1447800"/>
                          <a:gd name="connsiteY0" fmla="*/ 0 h 1901825"/>
                          <a:gd name="connsiteX1" fmla="*/ 1447800 w 1447800"/>
                          <a:gd name="connsiteY1" fmla="*/ 0 h 1901825"/>
                          <a:gd name="connsiteX2" fmla="*/ 1447800 w 1447800"/>
                          <a:gd name="connsiteY2" fmla="*/ 1900104 h 1901825"/>
                          <a:gd name="connsiteX3" fmla="*/ 727225 w 1447800"/>
                          <a:gd name="connsiteY3" fmla="*/ 1901825 h 1901825"/>
                          <a:gd name="connsiteX4" fmla="*/ 0 w 1447800"/>
                          <a:gd name="connsiteY4" fmla="*/ 1900104 h 1901825"/>
                          <a:gd name="connsiteX5" fmla="*/ 0 w 1447800"/>
                          <a:gd name="connsiteY5" fmla="*/ 0 h 1901825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725612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697037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2341 w 1447800"/>
                          <a:gd name="connsiteY3" fmla="*/ 1673224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447800" h="1900104">
                            <a:moveTo>
                              <a:pt x="0" y="0"/>
                            </a:moveTo>
                            <a:lnTo>
                              <a:pt x="1447800" y="0"/>
                            </a:lnTo>
                            <a:lnTo>
                              <a:pt x="1447800" y="1900104"/>
                            </a:lnTo>
                            <a:lnTo>
                              <a:pt x="732341" y="1673224"/>
                            </a:lnTo>
                            <a:lnTo>
                              <a:pt x="0" y="190010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C0504D">
                          <a:lumMod val="40000"/>
                          <a:lumOff val="60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  <p:sp>
                    <p:nvSpPr>
                      <p:cNvPr id="133" name="Rectangle 53">
                        <a:extLst>
                          <a:ext uri="{FF2B5EF4-FFF2-40B4-BE49-F238E27FC236}">
                            <a16:creationId xmlns:a16="http://schemas.microsoft.com/office/drawing/2014/main" xmlns="" id="{56959A44-8C6F-49BC-A04E-F565598FFE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1879" y="2511169"/>
                        <a:ext cx="1639135" cy="337710"/>
                      </a:xfrm>
                      <a:prstGeom prst="rect">
                        <a:avLst/>
                      </a:prstGeom>
                      <a:solidFill>
                        <a:srgbClr val="C0504D">
                          <a:lumMod val="75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</p:grpSp>
                <p:sp>
                  <p:nvSpPr>
                    <p:cNvPr id="131" name="Прямоугольник 130"/>
                    <p:cNvSpPr/>
                    <p:nvPr/>
                  </p:nvSpPr>
                  <p:spPr>
                    <a:xfrm>
                      <a:off x="3501830" y="3042766"/>
                      <a:ext cx="2205331" cy="34267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</p:grpSp>
              <p:grpSp>
                <p:nvGrpSpPr>
                  <p:cNvPr id="120" name="Группа 119"/>
                  <p:cNvGrpSpPr/>
                  <p:nvPr/>
                </p:nvGrpSpPr>
                <p:grpSpPr>
                  <a:xfrm>
                    <a:off x="730236" y="2090058"/>
                    <a:ext cx="2374872" cy="3418477"/>
                    <a:chOff x="6011195" y="2092156"/>
                    <a:chExt cx="3166495" cy="4557968"/>
                  </a:xfrm>
                </p:grpSpPr>
                <p:grpSp>
                  <p:nvGrpSpPr>
                    <p:cNvPr id="126" name="Группа 125"/>
                    <p:cNvGrpSpPr/>
                    <p:nvPr/>
                  </p:nvGrpSpPr>
                  <p:grpSpPr>
                    <a:xfrm>
                      <a:off x="6011195" y="2092156"/>
                      <a:ext cx="3166495" cy="4557968"/>
                      <a:chOff x="7408278" y="2351699"/>
                      <a:chExt cx="1639522" cy="2222309"/>
                    </a:xfrm>
                  </p:grpSpPr>
                  <p:sp>
                    <p:nvSpPr>
                      <p:cNvPr id="128" name="Rectangle 2">
                        <a:extLst>
                          <a:ext uri="{FF2B5EF4-FFF2-40B4-BE49-F238E27FC236}">
                            <a16:creationId xmlns:a16="http://schemas.microsoft.com/office/drawing/2014/main" xmlns="" id="{C2C35AD5-C11C-476C-8467-761D7C7B279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08663" y="2689672"/>
                        <a:ext cx="1639137" cy="1884336"/>
                      </a:xfrm>
                      <a:custGeom>
                        <a:avLst/>
                        <a:gdLst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0 w 1447800"/>
                          <a:gd name="connsiteY3" fmla="*/ 1900104 h 1900104"/>
                          <a:gd name="connsiteX4" fmla="*/ 0 w 1447800"/>
                          <a:gd name="connsiteY4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112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6731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6600 w 1447800"/>
                          <a:gd name="connsiteY3" fmla="*/ 164465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68500"/>
                          <a:gd name="connsiteX1" fmla="*/ 1447800 w 1447800"/>
                          <a:gd name="connsiteY1" fmla="*/ 0 h 1968500"/>
                          <a:gd name="connsiteX2" fmla="*/ 1447800 w 1447800"/>
                          <a:gd name="connsiteY2" fmla="*/ 1900104 h 1968500"/>
                          <a:gd name="connsiteX3" fmla="*/ 729782 w 1447800"/>
                          <a:gd name="connsiteY3" fmla="*/ 1968500 h 1968500"/>
                          <a:gd name="connsiteX4" fmla="*/ 0 w 1447800"/>
                          <a:gd name="connsiteY4" fmla="*/ 1900104 h 1968500"/>
                          <a:gd name="connsiteX5" fmla="*/ 0 w 1447800"/>
                          <a:gd name="connsiteY5" fmla="*/ 0 h 1968500"/>
                          <a:gd name="connsiteX0" fmla="*/ 0 w 1447800"/>
                          <a:gd name="connsiteY0" fmla="*/ 0 h 1901825"/>
                          <a:gd name="connsiteX1" fmla="*/ 1447800 w 1447800"/>
                          <a:gd name="connsiteY1" fmla="*/ 0 h 1901825"/>
                          <a:gd name="connsiteX2" fmla="*/ 1447800 w 1447800"/>
                          <a:gd name="connsiteY2" fmla="*/ 1900104 h 1901825"/>
                          <a:gd name="connsiteX3" fmla="*/ 727225 w 1447800"/>
                          <a:gd name="connsiteY3" fmla="*/ 1901825 h 1901825"/>
                          <a:gd name="connsiteX4" fmla="*/ 0 w 1447800"/>
                          <a:gd name="connsiteY4" fmla="*/ 1900104 h 1901825"/>
                          <a:gd name="connsiteX5" fmla="*/ 0 w 1447800"/>
                          <a:gd name="connsiteY5" fmla="*/ 0 h 1901825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725612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697037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2341 w 1447800"/>
                          <a:gd name="connsiteY3" fmla="*/ 1673224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447800" h="1900104">
                            <a:moveTo>
                              <a:pt x="0" y="0"/>
                            </a:moveTo>
                            <a:lnTo>
                              <a:pt x="1447800" y="0"/>
                            </a:lnTo>
                            <a:lnTo>
                              <a:pt x="1447800" y="1900104"/>
                            </a:lnTo>
                            <a:lnTo>
                              <a:pt x="732341" y="1673224"/>
                            </a:lnTo>
                            <a:lnTo>
                              <a:pt x="0" y="190010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9BBB59">
                          <a:lumMod val="60000"/>
                          <a:lumOff val="40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  <p:sp>
                    <p:nvSpPr>
                      <p:cNvPr id="129" name="Rectangle 55">
                        <a:extLst>
                          <a:ext uri="{FF2B5EF4-FFF2-40B4-BE49-F238E27FC236}">
                            <a16:creationId xmlns:a16="http://schemas.microsoft.com/office/drawing/2014/main" xmlns="" id="{4417B049-303A-456B-846E-396EB0455EF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408278" y="2351699"/>
                        <a:ext cx="1639135" cy="337711"/>
                      </a:xfrm>
                      <a:prstGeom prst="rect">
                        <a:avLst/>
                      </a:prstGeom>
                      <a:solidFill>
                        <a:srgbClr val="9BBB59">
                          <a:lumMod val="75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</p:grpSp>
                <p:sp>
                  <p:nvSpPr>
                    <p:cNvPr id="127" name="Прямоугольник 126"/>
                    <p:cNvSpPr/>
                    <p:nvPr/>
                  </p:nvSpPr>
                  <p:spPr>
                    <a:xfrm>
                      <a:off x="6054414" y="2757323"/>
                      <a:ext cx="3080060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0" lvl="0" indent="0" algn="ctr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p:txBody>
                </p:sp>
              </p:grpSp>
              <p:grpSp>
                <p:nvGrpSpPr>
                  <p:cNvPr id="121" name="Группа 120"/>
                  <p:cNvGrpSpPr/>
                  <p:nvPr/>
                </p:nvGrpSpPr>
                <p:grpSpPr>
                  <a:xfrm>
                    <a:off x="8365919" y="2088535"/>
                    <a:ext cx="2566149" cy="3444607"/>
                    <a:chOff x="7223326" y="1997619"/>
                    <a:chExt cx="3265292" cy="4657792"/>
                  </a:xfrm>
                </p:grpSpPr>
                <p:grpSp>
                  <p:nvGrpSpPr>
                    <p:cNvPr id="122" name="Группа 121"/>
                    <p:cNvGrpSpPr/>
                    <p:nvPr/>
                  </p:nvGrpSpPr>
                  <p:grpSpPr>
                    <a:xfrm>
                      <a:off x="7223326" y="1997619"/>
                      <a:ext cx="3043877" cy="4657792"/>
                      <a:chOff x="9493991" y="1964680"/>
                      <a:chExt cx="1639196" cy="2270980"/>
                    </a:xfrm>
                  </p:grpSpPr>
                  <p:sp>
                    <p:nvSpPr>
                      <p:cNvPr id="124" name="Rectangle 2">
                        <a:extLst>
                          <a:ext uri="{FF2B5EF4-FFF2-40B4-BE49-F238E27FC236}">
                            <a16:creationId xmlns:a16="http://schemas.microsoft.com/office/drawing/2014/main" xmlns="" id="{73132DA0-15F8-443D-8840-1EBC8EF8D9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3991" y="2351532"/>
                        <a:ext cx="1639137" cy="1884128"/>
                      </a:xfrm>
                      <a:custGeom>
                        <a:avLst/>
                        <a:gdLst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0 w 1447800"/>
                          <a:gd name="connsiteY3" fmla="*/ 1900104 h 1900104"/>
                          <a:gd name="connsiteX4" fmla="*/ 0 w 1447800"/>
                          <a:gd name="connsiteY4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112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673100 w 1447800"/>
                          <a:gd name="connsiteY3" fmla="*/ 189230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6600 w 1447800"/>
                          <a:gd name="connsiteY3" fmla="*/ 1644650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68500"/>
                          <a:gd name="connsiteX1" fmla="*/ 1447800 w 1447800"/>
                          <a:gd name="connsiteY1" fmla="*/ 0 h 1968500"/>
                          <a:gd name="connsiteX2" fmla="*/ 1447800 w 1447800"/>
                          <a:gd name="connsiteY2" fmla="*/ 1900104 h 1968500"/>
                          <a:gd name="connsiteX3" fmla="*/ 729782 w 1447800"/>
                          <a:gd name="connsiteY3" fmla="*/ 1968500 h 1968500"/>
                          <a:gd name="connsiteX4" fmla="*/ 0 w 1447800"/>
                          <a:gd name="connsiteY4" fmla="*/ 1900104 h 1968500"/>
                          <a:gd name="connsiteX5" fmla="*/ 0 w 1447800"/>
                          <a:gd name="connsiteY5" fmla="*/ 0 h 1968500"/>
                          <a:gd name="connsiteX0" fmla="*/ 0 w 1447800"/>
                          <a:gd name="connsiteY0" fmla="*/ 0 h 1901825"/>
                          <a:gd name="connsiteX1" fmla="*/ 1447800 w 1447800"/>
                          <a:gd name="connsiteY1" fmla="*/ 0 h 1901825"/>
                          <a:gd name="connsiteX2" fmla="*/ 1447800 w 1447800"/>
                          <a:gd name="connsiteY2" fmla="*/ 1900104 h 1901825"/>
                          <a:gd name="connsiteX3" fmla="*/ 727225 w 1447800"/>
                          <a:gd name="connsiteY3" fmla="*/ 1901825 h 1901825"/>
                          <a:gd name="connsiteX4" fmla="*/ 0 w 1447800"/>
                          <a:gd name="connsiteY4" fmla="*/ 1900104 h 1901825"/>
                          <a:gd name="connsiteX5" fmla="*/ 0 w 1447800"/>
                          <a:gd name="connsiteY5" fmla="*/ 0 h 1901825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725612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29783 w 1447800"/>
                          <a:gd name="connsiteY3" fmla="*/ 1697037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  <a:gd name="connsiteX0" fmla="*/ 0 w 1447800"/>
                          <a:gd name="connsiteY0" fmla="*/ 0 h 1900104"/>
                          <a:gd name="connsiteX1" fmla="*/ 1447800 w 1447800"/>
                          <a:gd name="connsiteY1" fmla="*/ 0 h 1900104"/>
                          <a:gd name="connsiteX2" fmla="*/ 1447800 w 1447800"/>
                          <a:gd name="connsiteY2" fmla="*/ 1900104 h 1900104"/>
                          <a:gd name="connsiteX3" fmla="*/ 732341 w 1447800"/>
                          <a:gd name="connsiteY3" fmla="*/ 1673224 h 1900104"/>
                          <a:gd name="connsiteX4" fmla="*/ 0 w 1447800"/>
                          <a:gd name="connsiteY4" fmla="*/ 1900104 h 1900104"/>
                          <a:gd name="connsiteX5" fmla="*/ 0 w 1447800"/>
                          <a:gd name="connsiteY5" fmla="*/ 0 h 190010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447800" h="1900104">
                            <a:moveTo>
                              <a:pt x="0" y="0"/>
                            </a:moveTo>
                            <a:lnTo>
                              <a:pt x="1447800" y="0"/>
                            </a:lnTo>
                            <a:lnTo>
                              <a:pt x="1447800" y="1900104"/>
                            </a:lnTo>
                            <a:lnTo>
                              <a:pt x="732341" y="1673224"/>
                            </a:lnTo>
                            <a:lnTo>
                              <a:pt x="0" y="1900104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4BACC6">
                          <a:lumMod val="40000"/>
                          <a:lumOff val="60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  <p:sp>
                    <p:nvSpPr>
                      <p:cNvPr id="125" name="Rectangle 56">
                        <a:extLst>
                          <a:ext uri="{FF2B5EF4-FFF2-40B4-BE49-F238E27FC236}">
                            <a16:creationId xmlns:a16="http://schemas.microsoft.com/office/drawing/2014/main" xmlns="" id="{FA46C0A8-F3C2-4A92-BFEA-F24DEB5CA1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9494052" y="1964680"/>
                        <a:ext cx="1639135" cy="385352"/>
                      </a:xfrm>
                      <a:prstGeom prst="rect">
                        <a:avLst/>
                      </a:prstGeom>
                      <a:solidFill>
                        <a:srgbClr val="4BACC6">
                          <a:lumMod val="75000"/>
                        </a:srgbClr>
                      </a:solidFill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tlCol="0" anchor="ctr"/>
                      <a:lstStyle/>
                      <a:p>
                        <a:pPr marL="0" marR="0" lvl="0" indent="0" algn="ctr" defTabSz="6858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GB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Noto Sans" panose="020B0502040504020204" pitchFamily="34"/>
                          <a:ea typeface="Noto Sans" panose="020B0502040504020204" pitchFamily="34"/>
                          <a:cs typeface="Noto Sans" panose="020B0502040504020204" pitchFamily="34"/>
                        </a:endParaRPr>
                      </a:p>
                    </p:txBody>
                  </p:sp>
                </p:grpSp>
                <p:sp>
                  <p:nvSpPr>
                    <p:cNvPr id="123" name="Прямоугольник 122"/>
                    <p:cNvSpPr/>
                    <p:nvPr/>
                  </p:nvSpPr>
                  <p:spPr>
                    <a:xfrm>
                      <a:off x="7266542" y="2791593"/>
                      <a:ext cx="3222076" cy="374558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marL="0" marR="228600" lvl="0" indent="0" algn="ctr" defTabSz="6858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Unicode MS" panose="020B0604020202020204" pitchFamily="34" charset="-128"/>
                      </a:endParaRPr>
                    </a:p>
                  </p:txBody>
                </p:sp>
              </p:grp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776746" y="2669685"/>
                    <a:ext cx="2327802" cy="17052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Комплексное</a:t>
                    </a: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сопровождение семей, </a:t>
                    </a:r>
                    <a:endParaRPr lang="ru-RU" sz="1600" dirty="0" smtClean="0">
                      <a:solidFill>
                        <a:srgbClr val="000000"/>
                      </a:solidFill>
                    </a:endParaRP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воспитывающих детей</a:t>
                    </a: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раннего возраста, </a:t>
                    </a:r>
                    <a:endParaRPr lang="ru-RU" sz="1600" dirty="0" smtClean="0">
                      <a:solidFill>
                        <a:srgbClr val="000000"/>
                      </a:solidFill>
                    </a:endParaRP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имеющих 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риск развития </a:t>
                    </a:r>
                    <a:endParaRPr lang="ru-RU" sz="1600" dirty="0" smtClean="0">
                      <a:solidFill>
                        <a:srgbClr val="000000"/>
                      </a:solidFill>
                    </a:endParaRP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нарушений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, выявленные </a:t>
                    </a:r>
                    <a:endParaRPr lang="ru-RU" sz="1600" dirty="0" smtClean="0">
                      <a:solidFill>
                        <a:srgbClr val="000000"/>
                      </a:solidFill>
                    </a:endParaRP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нарушения 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в развитии</a:t>
                    </a:r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,</a:t>
                    </a:r>
                  </a:p>
                  <a:p>
                    <a:pPr lvl="0" algn="ctr" defTabSz="685800"/>
                    <a:r>
                      <a:rPr lang="ru-RU" sz="1600" dirty="0" smtClean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ru-RU" sz="1600" dirty="0">
                        <a:solidFill>
                          <a:srgbClr val="000000"/>
                        </a:solidFill>
                      </a:rPr>
                      <a:t>в системе ранней помощи</a:t>
                    </a:r>
                    <a:endParaRPr kumimoji="0" 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</a:endParaRPr>
                  </a:p>
                </p:txBody>
              </p:sp>
            </p:grpSp>
            <p:sp>
              <p:nvSpPr>
                <p:cNvPr id="140" name="TextBox 139"/>
                <p:cNvSpPr txBox="1"/>
                <p:nvPr/>
              </p:nvSpPr>
              <p:spPr>
                <a:xfrm>
                  <a:off x="3429870" y="2837300"/>
                  <a:ext cx="2634406" cy="14064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defTabSz="685800"/>
                  <a:r>
                    <a:rPr lang="ru-RU" sz="1600" dirty="0">
                      <a:solidFill>
                        <a:srgbClr val="000000"/>
                      </a:solidFill>
                    </a:rPr>
                    <a:t>Медико-социальная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и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психолого-педагогическая помощь ребенку с ОВЗ,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включая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непрерывное сопровождение родителей</a:t>
                  </a:r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6241740" y="2870893"/>
                  <a:ext cx="2634406" cy="2453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defTabSz="685800"/>
                  <a:r>
                    <a:rPr lang="ru-RU" sz="1600" dirty="0">
                      <a:solidFill>
                        <a:srgbClr val="000000"/>
                      </a:solidFill>
                    </a:rPr>
                    <a:t>Сопровождение семьи и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ребёнка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с ОВЗ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в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период </a:t>
                  </a:r>
                  <a:r>
                    <a:rPr lang="ru-RU" sz="1600" dirty="0" smtClean="0">
                      <a:solidFill>
                        <a:srgbClr val="000000"/>
                      </a:solidFill>
                    </a:rPr>
                    <a:t>подготовки </a:t>
                  </a: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к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самостоятельной жизни,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обеспечение </a:t>
                  </a: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преемственности </a:t>
                  </a: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при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переходе ребенка </a:t>
                  </a:r>
                  <a:endParaRPr lang="ru-RU" sz="1600" dirty="0" smtClean="0">
                    <a:solidFill>
                      <a:srgbClr val="000000"/>
                    </a:solidFill>
                  </a:endParaRP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в </a:t>
                  </a:r>
                  <a:r>
                    <a:rPr lang="ru-RU" sz="1600" dirty="0">
                      <a:solidFill>
                        <a:srgbClr val="000000"/>
                      </a:solidFill>
                    </a:rPr>
                    <a:t>систему сопровождаемого проживания</a:t>
                  </a: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9092051" y="2885967"/>
                  <a:ext cx="2634406" cy="883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Учебное проживание. </a:t>
                  </a: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Сопровождаемое </a:t>
                  </a:r>
                </a:p>
                <a:p>
                  <a:pPr lvl="0" algn="ctr" defTabSz="685800"/>
                  <a:r>
                    <a:rPr lang="ru-RU" sz="1600" dirty="0" smtClean="0">
                      <a:solidFill>
                        <a:srgbClr val="000000"/>
                      </a:solidFill>
                    </a:rPr>
                    <a:t>проживание </a:t>
                  </a:r>
                  <a:endParaRPr lang="en-US" sz="16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646874" y="2220985"/>
                  <a:ext cx="23312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I</a:t>
                  </a:r>
                  <a:r>
                    <a:rPr lang="ru-RU" sz="2000" b="1" dirty="0" smtClean="0">
                      <a:solidFill>
                        <a:schemeClr val="bg1"/>
                      </a:solidFill>
                    </a:rPr>
                    <a:t> компонент 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4" name="TextBox 143"/>
                <p:cNvSpPr txBox="1"/>
                <p:nvPr/>
              </p:nvSpPr>
              <p:spPr>
                <a:xfrm>
                  <a:off x="3581464" y="2239894"/>
                  <a:ext cx="23312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II</a:t>
                  </a:r>
                  <a:r>
                    <a:rPr lang="ru-RU" sz="2000" b="1" dirty="0" smtClean="0">
                      <a:solidFill>
                        <a:schemeClr val="bg1"/>
                      </a:solidFill>
                    </a:rPr>
                    <a:t> компонент 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441420" y="2238333"/>
                  <a:ext cx="23312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III</a:t>
                  </a:r>
                  <a:r>
                    <a:rPr lang="ru-RU" sz="2000" b="1" dirty="0" smtClean="0">
                      <a:solidFill>
                        <a:schemeClr val="bg1"/>
                      </a:solidFill>
                    </a:rPr>
                    <a:t> компонент 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TextBox 145"/>
                <p:cNvSpPr txBox="1"/>
                <p:nvPr/>
              </p:nvSpPr>
              <p:spPr>
                <a:xfrm>
                  <a:off x="9301635" y="2263343"/>
                  <a:ext cx="2331217" cy="4252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IV</a:t>
                  </a:r>
                  <a:r>
                    <a:rPr lang="ru-RU" sz="2000" b="1" dirty="0" smtClean="0">
                      <a:solidFill>
                        <a:schemeClr val="bg1"/>
                      </a:solidFill>
                    </a:rPr>
                    <a:t> компонент </a:t>
                  </a:r>
                  <a:endParaRPr lang="ru-RU" sz="2000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148" name="Прямая соединительная линия 147"/>
                <p:cNvCxnSpPr/>
                <p:nvPr/>
              </p:nvCxnSpPr>
              <p:spPr bwMode="auto">
                <a:xfrm flipV="1">
                  <a:off x="1067255" y="2616535"/>
                  <a:ext cx="1543092" cy="477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  <a:ln w="381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4" name="Прямая соединительная линия 153"/>
                <p:cNvCxnSpPr/>
                <p:nvPr/>
              </p:nvCxnSpPr>
              <p:spPr bwMode="auto">
                <a:xfrm flipV="1">
                  <a:off x="3975526" y="2632838"/>
                  <a:ext cx="1543092" cy="4778"/>
                </a:xfrm>
                <a:prstGeom prst="lin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  <a:ln w="381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5" name="Прямая соединительная линия 154"/>
                <p:cNvCxnSpPr/>
                <p:nvPr/>
              </p:nvCxnSpPr>
              <p:spPr bwMode="auto">
                <a:xfrm flipV="1">
                  <a:off x="6777741" y="2629407"/>
                  <a:ext cx="1618875" cy="3431"/>
                </a:xfrm>
                <a:prstGeom prst="lin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  <a:ln w="381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8" name="Прямая соединительная линия 157"/>
                <p:cNvCxnSpPr/>
                <p:nvPr/>
              </p:nvCxnSpPr>
              <p:spPr bwMode="auto">
                <a:xfrm flipV="1">
                  <a:off x="9654495" y="2670435"/>
                  <a:ext cx="1618875" cy="3431"/>
                </a:xfrm>
                <a:prstGeom prst="lin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  <a:ln w="3810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68" name="Группа 167"/>
              <p:cNvGrpSpPr/>
              <p:nvPr/>
            </p:nvGrpSpPr>
            <p:grpSpPr>
              <a:xfrm>
                <a:off x="1580644" y="5581994"/>
                <a:ext cx="10962500" cy="960085"/>
                <a:chOff x="1572395" y="5823636"/>
                <a:chExt cx="10962500" cy="960085"/>
              </a:xfrm>
            </p:grpSpPr>
            <p:cxnSp>
              <p:nvCxnSpPr>
                <p:cNvPr id="161" name="Прямая соединительная линия 160"/>
                <p:cNvCxnSpPr/>
                <p:nvPr/>
              </p:nvCxnSpPr>
              <p:spPr bwMode="auto">
                <a:xfrm>
                  <a:off x="1573225" y="6306693"/>
                  <a:ext cx="8841547" cy="58133"/>
                </a:xfrm>
                <a:prstGeom prst="lin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  <a:ln w="28575" cap="flat" cmpd="sng" algn="ctr">
                  <a:solidFill>
                    <a:schemeClr val="bg2">
                      <a:lumMod val="75000"/>
                    </a:schemeClr>
                  </a:solidFill>
                  <a:prstDash val="sysDot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3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1572395" y="5833273"/>
                  <a:ext cx="830" cy="475385"/>
                </a:xfrm>
                <a:prstGeom prst="line">
                  <a:avLst/>
                </a:prstGeom>
                <a:noFill/>
                <a:ln w="31750" cap="rnd">
                  <a:solidFill>
                    <a:schemeClr val="bg2">
                      <a:lumMod val="50000"/>
                    </a:schemeClr>
                  </a:solidFill>
                  <a:prstDash val="sysDot"/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latinLnBrk="1">
                    <a:defRPr/>
                  </a:pPr>
                  <a:endParaRPr lang="zh-CN" altLang="en-US" b="1">
                    <a:solidFill>
                      <a:srgbClr val="000000"/>
                    </a:solidFill>
                    <a:latin typeface="Gulim" pitchFamily="34" charset="-127"/>
                    <a:ea typeface="Gulim" pitchFamily="34" charset="-127"/>
                  </a:endParaRPr>
                </a:p>
              </p:txBody>
            </p:sp>
            <p:sp>
              <p:nvSpPr>
                <p:cNvPr id="164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4603088" y="5823636"/>
                  <a:ext cx="830" cy="475385"/>
                </a:xfrm>
                <a:prstGeom prst="line">
                  <a:avLst/>
                </a:prstGeom>
                <a:noFill/>
                <a:ln w="31750" cap="rnd">
                  <a:solidFill>
                    <a:schemeClr val="bg2">
                      <a:lumMod val="50000"/>
                    </a:schemeClr>
                  </a:solidFill>
                  <a:prstDash val="sysDot"/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latinLnBrk="1">
                    <a:defRPr/>
                  </a:pPr>
                  <a:endParaRPr lang="zh-CN" altLang="en-US" b="1">
                    <a:solidFill>
                      <a:srgbClr val="000000"/>
                    </a:solidFill>
                    <a:latin typeface="Gulim" pitchFamily="34" charset="-127"/>
                    <a:ea typeface="Gulim" pitchFamily="34" charset="-127"/>
                  </a:endParaRPr>
                </a:p>
              </p:txBody>
            </p:sp>
            <p:sp>
              <p:nvSpPr>
                <p:cNvPr id="165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7581961" y="5833273"/>
                  <a:ext cx="830" cy="475385"/>
                </a:xfrm>
                <a:prstGeom prst="line">
                  <a:avLst/>
                </a:prstGeom>
                <a:noFill/>
                <a:ln w="31750" cap="rnd">
                  <a:solidFill>
                    <a:schemeClr val="bg2">
                      <a:lumMod val="50000"/>
                    </a:schemeClr>
                  </a:solidFill>
                  <a:prstDash val="sysDot"/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latinLnBrk="1">
                    <a:defRPr/>
                  </a:pPr>
                  <a:endParaRPr lang="zh-CN" altLang="en-US" b="1">
                    <a:solidFill>
                      <a:srgbClr val="000000"/>
                    </a:solidFill>
                    <a:latin typeface="Gulim" pitchFamily="34" charset="-127"/>
                    <a:ea typeface="Gulim" pitchFamily="34" charset="-127"/>
                  </a:endParaRPr>
                </a:p>
              </p:txBody>
            </p:sp>
            <p:sp>
              <p:nvSpPr>
                <p:cNvPr id="166" name="Line 188"/>
                <p:cNvSpPr>
                  <a:spLocks noChangeShapeType="1"/>
                </p:cNvSpPr>
                <p:nvPr/>
              </p:nvSpPr>
              <p:spPr bwMode="auto">
                <a:xfrm flipH="1">
                  <a:off x="10446362" y="5889441"/>
                  <a:ext cx="830" cy="475385"/>
                </a:xfrm>
                <a:prstGeom prst="line">
                  <a:avLst/>
                </a:prstGeom>
                <a:noFill/>
                <a:ln w="31750" cap="rnd">
                  <a:solidFill>
                    <a:schemeClr val="bg2">
                      <a:lumMod val="50000"/>
                    </a:schemeClr>
                  </a:solidFill>
                  <a:prstDash val="sysDot"/>
                  <a:round/>
                  <a:headEnd type="oval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latinLnBrk="1">
                    <a:defRPr/>
                  </a:pPr>
                  <a:endParaRPr lang="zh-CN" altLang="en-US" b="1">
                    <a:solidFill>
                      <a:srgbClr val="000000"/>
                    </a:solidFill>
                    <a:latin typeface="Gulim" pitchFamily="34" charset="-127"/>
                    <a:ea typeface="Gulim" pitchFamily="34" charset="-127"/>
                  </a:endParaRPr>
                </a:p>
              </p:txBody>
            </p:sp>
            <p:sp>
              <p:nvSpPr>
                <p:cNvPr id="167" name="TextBox 166"/>
                <p:cNvSpPr txBox="1"/>
                <p:nvPr/>
              </p:nvSpPr>
              <p:spPr>
                <a:xfrm>
                  <a:off x="3697794" y="6414389"/>
                  <a:ext cx="88371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ПРИЕМСТВЕННОСТЬ И ПОСТОЯНСТВО</a:t>
                  </a:r>
                  <a:endParaRPr lang="ru-RU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604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2528" y="193496"/>
            <a:ext cx="9937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Формирование правовых основ (основные правовые акты)</a:t>
            </a:r>
          </a:p>
          <a:p>
            <a:pPr algn="ctr"/>
            <a:r>
              <a:rPr lang="ru-RU" sz="2800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в рамках реализации Комплекса мер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35218" y="1203463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069177" y="1171891"/>
            <a:ext cx="864422" cy="813663"/>
            <a:chOff x="714269" y="1502084"/>
            <a:chExt cx="864422" cy="813663"/>
          </a:xfrm>
        </p:grpSpPr>
        <p:sp>
          <p:nvSpPr>
            <p:cNvPr id="6" name="Oval 20">
              <a:extLst>
                <a:ext uri="{FF2B5EF4-FFF2-40B4-BE49-F238E27FC236}">
                  <a16:creationId xmlns="" xmlns:a16="http://schemas.microsoft.com/office/drawing/2014/main" id="{1BB39A9F-E556-4742-91F3-57522BEE03C7}"/>
                </a:ext>
              </a:extLst>
            </p:cNvPr>
            <p:cNvSpPr/>
            <p:nvPr/>
          </p:nvSpPr>
          <p:spPr>
            <a:xfrm>
              <a:off x="714269" y="1502084"/>
              <a:ext cx="864422" cy="81366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430529B4-EFC8-4092-845B-A63565AEE513}"/>
                </a:ext>
              </a:extLst>
            </p:cNvPr>
            <p:cNvSpPr txBox="1"/>
            <p:nvPr/>
          </p:nvSpPr>
          <p:spPr>
            <a:xfrm>
              <a:off x="714269" y="1670388"/>
              <a:ext cx="8561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2016</a:t>
              </a:r>
              <a:endPara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9408158" y="1203462"/>
            <a:ext cx="864422" cy="813663"/>
            <a:chOff x="714269" y="1502084"/>
            <a:chExt cx="864422" cy="813663"/>
          </a:xfrm>
        </p:grpSpPr>
        <p:sp>
          <p:nvSpPr>
            <p:cNvPr id="12" name="Oval 20">
              <a:extLst>
                <a:ext uri="{FF2B5EF4-FFF2-40B4-BE49-F238E27FC236}">
                  <a16:creationId xmlns="" xmlns:a16="http://schemas.microsoft.com/office/drawing/2014/main" id="{1BB39A9F-E556-4742-91F3-57522BEE03C7}"/>
                </a:ext>
              </a:extLst>
            </p:cNvPr>
            <p:cNvSpPr/>
            <p:nvPr/>
          </p:nvSpPr>
          <p:spPr>
            <a:xfrm>
              <a:off x="714269" y="1502084"/>
              <a:ext cx="864422" cy="81366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430529B4-EFC8-4092-845B-A63565AEE513}"/>
                </a:ext>
              </a:extLst>
            </p:cNvPr>
            <p:cNvSpPr txBox="1"/>
            <p:nvPr/>
          </p:nvSpPr>
          <p:spPr>
            <a:xfrm>
              <a:off x="714269" y="1670388"/>
              <a:ext cx="8561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2018</a:t>
              </a:r>
              <a:endPara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799518" y="1203463"/>
            <a:ext cx="864422" cy="813663"/>
            <a:chOff x="714269" y="1502084"/>
            <a:chExt cx="864422" cy="813663"/>
          </a:xfrm>
        </p:grpSpPr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1BB39A9F-E556-4742-91F3-57522BEE03C7}"/>
                </a:ext>
              </a:extLst>
            </p:cNvPr>
            <p:cNvSpPr/>
            <p:nvPr/>
          </p:nvSpPr>
          <p:spPr>
            <a:xfrm>
              <a:off x="714269" y="1502084"/>
              <a:ext cx="864422" cy="81366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430529B4-EFC8-4092-845B-A63565AEE513}"/>
                </a:ext>
              </a:extLst>
            </p:cNvPr>
            <p:cNvSpPr txBox="1"/>
            <p:nvPr/>
          </p:nvSpPr>
          <p:spPr>
            <a:xfrm>
              <a:off x="714269" y="1670388"/>
              <a:ext cx="8561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2017</a:t>
              </a:r>
              <a:endPara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B3F10488-09C9-4873-9E7B-05933BB40164}"/>
              </a:ext>
            </a:extLst>
          </p:cNvPr>
          <p:cNvSpPr txBox="1"/>
          <p:nvPr/>
        </p:nvSpPr>
        <p:spPr>
          <a:xfrm>
            <a:off x="92979" y="2132820"/>
            <a:ext cx="2767568" cy="389337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Губернатора НСО от 11.01.2016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2-р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рабочей группе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(создана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созданию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ранней помощи)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 14.12.2016 № 458-рп 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развития системы ранней помощи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до 2020 года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Новосибирской области от 16.11.2016 № 3045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отделений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(медицинской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детям»</a:t>
            </a:r>
          </a:p>
          <a:p>
            <a:pPr algn="ctr"/>
            <a:endParaRPr kumimoji="0" lang="en-GB" sz="1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27589" y="2132820"/>
            <a:ext cx="4392610" cy="3877985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16.05.2017 № 163-рп «Об утверждении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мероприятий по развитию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помощи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Новосибирской области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до 2020 года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Минсоцразвития НСО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16.08.2017 № 714 «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статуса </a:t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и стажировочного центра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Минсоцразвития</a:t>
            </a:r>
            <a:r>
              <a:rPr lang="ru-RU" sz="13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НСО от 20.11.2017 № 996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Минсоцразвития Новосибирской области от 23.12.2014 № 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1446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 стандартами социальных услуг,</a:t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детям в возрасте от 0 до 7 лет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их родителям) </a:t>
            </a:r>
          </a:p>
          <a:p>
            <a:pPr algn="ctr"/>
            <a:endParaRPr lang="ru-RU" sz="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и соцразвития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14.12.2017 № 81 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Комплекса мер по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инфраструктуры служб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Новосибирской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endParaRPr lang="ru-RU" sz="1300" dirty="0" smtClean="0"/>
          </a:p>
          <a:p>
            <a:pPr algn="ctr"/>
            <a:endParaRPr lang="ru-RU" sz="13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36200" y="2132820"/>
            <a:ext cx="4608640" cy="3908762"/>
          </a:xfrm>
          <a:prstGeom prst="rect">
            <a:avLst/>
          </a:prstGeom>
          <a:ln w="6350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и соцразвития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18.06.2018 № 667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(создание рабочей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по реализации Комплекса мер)</a:t>
            </a:r>
          </a:p>
          <a:p>
            <a:pPr algn="just"/>
            <a:endParaRPr lang="ru-RU" sz="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Минздрава, Минобразования,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соцразвития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 07.09.2018 № 2773/2292/978 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в организации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отделения),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предоставляющие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ранней помощи» </a:t>
            </a: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Минобразования, Минздрава,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соцразвития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 24.10.2018 № 2709/3328/1123 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оказанию ранней помощи детям с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ограничениями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на территории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НСО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09.11.2018 № 3554 «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маршрутизации детей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профилю медицинская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Новосибирской области</a:t>
            </a:r>
          </a:p>
          <a:p>
            <a:pPr algn="ctr"/>
            <a:r>
              <a:rPr lang="ru-RU" sz="500" dirty="0" smtClean="0">
                <a:solidFill>
                  <a:srgbClr val="DFE8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65510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7160" y="1680518"/>
            <a:ext cx="6264870" cy="4847481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10.04.2019 № 842 «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примерного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консультационном центре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оказанию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психолого-педагогической, диагностической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родителям (законным представителям)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обеспечивающим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в форме семейного 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и соцразвития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11.06.2019 № 612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стандарты социальных услуг,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предоставляемых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раннего возраста с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методических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РФ)</a:t>
            </a: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28.05.2019  № 211-п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потребностей семей,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в своем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ограниченными возможностями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взрослых с инвалидностью, в предоставлении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защиты, здравоохранения, 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26.12.2019 № 3277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 представителям)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Новосибирской области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 НСО от 26.12.2019 № 3277 «Об утверждении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методической и консультативной помощи родителям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детей в Новосибирской области»</a:t>
            </a: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НСО от 28.05.2019  № 211-п 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мониторинга </a:t>
            </a:r>
            <a:b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семей,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в своем составе детей с ограниченными возможностями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детей-инвалидов и взрослых с инвалидностью, в предоставлении услуг в сфере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защиты, здравоохранения, образования и занятости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6050" y="1680518"/>
            <a:ext cx="5616780" cy="444737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Минздрава, Минобразования, Минтруда и соцразвития НСО от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23.04.2020 №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958/976/379  «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направления детей в возрасте от 0 до 3 лет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услуг ранней помощи в организациях, предоставляющих услуги ранней помощи на территории Новосибирской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Минтруда и соцразвития 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НСО №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54, Минздрава 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НСО №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112, 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Минобразования НСО №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167 от 23.01.2020 </a:t>
            </a:r>
            <a:r>
              <a:rPr lang="ru-RU" sz="13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утверждении </a:t>
            </a:r>
            <a:r>
              <a:rPr lang="ru-RU" sz="13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Комплекса </a:t>
            </a:r>
            <a:r>
              <a:rPr lang="ru-RU" sz="1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 </a:t>
            </a:r>
            <a:r>
              <a:rPr lang="ru-RU" sz="13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развитию </a:t>
            </a:r>
            <a:r>
              <a:rPr lang="ru-RU" sz="1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технологий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1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альтернативных </a:t>
            </a:r>
            <a:r>
              <a:rPr lang="ru-RU" sz="13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предоставлению услуг в стационарной форме 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социального обслуживания 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детям-инвалидам 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детям с ограниченными возможностями здоровья на территории 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Новосибирской </a:t>
            </a:r>
            <a:r>
              <a:rPr lang="ru-RU" sz="13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области, на 2020 - 2021 годы</a:t>
            </a:r>
            <a:r>
              <a:rPr lang="ru-RU" sz="13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соцразвития НСО от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04.02.2020 № 82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создании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стажировочной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и соцразвития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21.04.2020 № 365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ресурсном и </a:t>
            </a:r>
            <a:r>
              <a:rPr lang="ru-RU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стажировочном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центре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(вместе с «Положением о ресурсном 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стажировочном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оказания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детям-инвалидам и детям с ограниченными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55300" y="165203"/>
            <a:ext cx="9937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Формирование правовых основ (основные правовые акты)</a:t>
            </a:r>
          </a:p>
          <a:p>
            <a:pPr algn="ctr"/>
            <a:r>
              <a:rPr lang="ru-RU" sz="2800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в рамках реализации Комплекса мер 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35218" y="1203463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559370" y="910930"/>
            <a:ext cx="864422" cy="813663"/>
            <a:chOff x="714269" y="1502084"/>
            <a:chExt cx="864422" cy="813663"/>
          </a:xfrm>
        </p:grpSpPr>
        <p:sp>
          <p:nvSpPr>
            <p:cNvPr id="6" name="Oval 20">
              <a:extLst>
                <a:ext uri="{FF2B5EF4-FFF2-40B4-BE49-F238E27FC236}">
                  <a16:creationId xmlns="" xmlns:a16="http://schemas.microsoft.com/office/drawing/2014/main" id="{1BB39A9F-E556-4742-91F3-57522BEE03C7}"/>
                </a:ext>
              </a:extLst>
            </p:cNvPr>
            <p:cNvSpPr/>
            <p:nvPr/>
          </p:nvSpPr>
          <p:spPr>
            <a:xfrm>
              <a:off x="714269" y="1502084"/>
              <a:ext cx="864422" cy="81366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430529B4-EFC8-4092-845B-A63565AEE513}"/>
                </a:ext>
              </a:extLst>
            </p:cNvPr>
            <p:cNvSpPr txBox="1"/>
            <p:nvPr/>
          </p:nvSpPr>
          <p:spPr>
            <a:xfrm>
              <a:off x="714269" y="1670388"/>
              <a:ext cx="8561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2019</a:t>
              </a:r>
              <a:endPara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120420" y="910931"/>
            <a:ext cx="864422" cy="813663"/>
            <a:chOff x="714269" y="1502084"/>
            <a:chExt cx="864422" cy="813663"/>
          </a:xfrm>
        </p:grpSpPr>
        <p:sp>
          <p:nvSpPr>
            <p:cNvPr id="9" name="Oval 20">
              <a:extLst>
                <a:ext uri="{FF2B5EF4-FFF2-40B4-BE49-F238E27FC236}">
                  <a16:creationId xmlns="" xmlns:a16="http://schemas.microsoft.com/office/drawing/2014/main" id="{1BB39A9F-E556-4742-91F3-57522BEE03C7}"/>
                </a:ext>
              </a:extLst>
            </p:cNvPr>
            <p:cNvSpPr/>
            <p:nvPr/>
          </p:nvSpPr>
          <p:spPr>
            <a:xfrm>
              <a:off x="714269" y="1502084"/>
              <a:ext cx="864422" cy="813663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430529B4-EFC8-4092-845B-A63565AEE513}"/>
                </a:ext>
              </a:extLst>
            </p:cNvPr>
            <p:cNvSpPr txBox="1"/>
            <p:nvPr/>
          </p:nvSpPr>
          <p:spPr>
            <a:xfrm>
              <a:off x="714269" y="1670388"/>
              <a:ext cx="85613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Open Sans" panose="020B0606030504020204" pitchFamily="34" charset="0"/>
                </a:rPr>
                <a:t>2020</a:t>
              </a:r>
              <a:endPara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9765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 rot="20573144">
            <a:off x="5539301" y="2373409"/>
            <a:ext cx="1919303" cy="1888713"/>
            <a:chOff x="3736292" y="1506364"/>
            <a:chExt cx="4452668" cy="4444856"/>
          </a:xfrm>
        </p:grpSpPr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xmlns="" id="{E18242A4-31C7-4940-B567-792D8F5F9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292" y="2654683"/>
              <a:ext cx="2167746" cy="2152123"/>
            </a:xfrm>
            <a:custGeom>
              <a:avLst/>
              <a:gdLst>
                <a:gd name="T0" fmla="*/ 81 w 276"/>
                <a:gd name="T1" fmla="*/ 219 h 274"/>
                <a:gd name="T2" fmla="*/ 71 w 276"/>
                <a:gd name="T3" fmla="*/ 239 h 274"/>
                <a:gd name="T4" fmla="*/ 54 w 276"/>
                <a:gd name="T5" fmla="*/ 260 h 274"/>
                <a:gd name="T6" fmla="*/ 17 w 276"/>
                <a:gd name="T7" fmla="*/ 250 h 274"/>
                <a:gd name="T8" fmla="*/ 28 w 276"/>
                <a:gd name="T9" fmla="*/ 215 h 274"/>
                <a:gd name="T10" fmla="*/ 53 w 276"/>
                <a:gd name="T11" fmla="*/ 201 h 274"/>
                <a:gd name="T12" fmla="*/ 60 w 276"/>
                <a:gd name="T13" fmla="*/ 197 h 274"/>
                <a:gd name="T14" fmla="*/ 0 w 276"/>
                <a:gd name="T15" fmla="*/ 137 h 274"/>
                <a:gd name="T16" fmla="*/ 48 w 276"/>
                <a:gd name="T17" fmla="*/ 91 h 274"/>
                <a:gd name="T18" fmla="*/ 56 w 276"/>
                <a:gd name="T19" fmla="*/ 106 h 274"/>
                <a:gd name="T20" fmla="*/ 107 w 276"/>
                <a:gd name="T21" fmla="*/ 126 h 274"/>
                <a:gd name="T22" fmla="*/ 129 w 276"/>
                <a:gd name="T23" fmla="*/ 91 h 274"/>
                <a:gd name="T24" fmla="*/ 99 w 276"/>
                <a:gd name="T25" fmla="*/ 51 h 274"/>
                <a:gd name="T26" fmla="*/ 97 w 276"/>
                <a:gd name="T27" fmla="*/ 50 h 274"/>
                <a:gd name="T28" fmla="*/ 92 w 276"/>
                <a:gd name="T29" fmla="*/ 47 h 274"/>
                <a:gd name="T30" fmla="*/ 139 w 276"/>
                <a:gd name="T31" fmla="*/ 0 h 274"/>
                <a:gd name="T32" fmla="*/ 196 w 276"/>
                <a:gd name="T33" fmla="*/ 58 h 274"/>
                <a:gd name="T34" fmla="*/ 212 w 276"/>
                <a:gd name="T35" fmla="*/ 28 h 274"/>
                <a:gd name="T36" fmla="*/ 248 w 276"/>
                <a:gd name="T37" fmla="*/ 15 h 274"/>
                <a:gd name="T38" fmla="*/ 262 w 276"/>
                <a:gd name="T39" fmla="*/ 45 h 274"/>
                <a:gd name="T40" fmla="*/ 240 w 276"/>
                <a:gd name="T41" fmla="*/ 68 h 274"/>
                <a:gd name="T42" fmla="*/ 221 w 276"/>
                <a:gd name="T43" fmla="*/ 78 h 274"/>
                <a:gd name="T44" fmla="*/ 218 w 276"/>
                <a:gd name="T45" fmla="*/ 80 h 274"/>
                <a:gd name="T46" fmla="*/ 239 w 276"/>
                <a:gd name="T47" fmla="*/ 100 h 274"/>
                <a:gd name="T48" fmla="*/ 273 w 276"/>
                <a:gd name="T49" fmla="*/ 135 h 274"/>
                <a:gd name="T50" fmla="*/ 273 w 276"/>
                <a:gd name="T51" fmla="*/ 140 h 274"/>
                <a:gd name="T52" fmla="*/ 221 w 276"/>
                <a:gd name="T53" fmla="*/ 192 h 274"/>
                <a:gd name="T54" fmla="*/ 218 w 276"/>
                <a:gd name="T55" fmla="*/ 196 h 274"/>
                <a:gd name="T56" fmla="*/ 238 w 276"/>
                <a:gd name="T57" fmla="*/ 206 h 274"/>
                <a:gd name="T58" fmla="*/ 259 w 276"/>
                <a:gd name="T59" fmla="*/ 229 h 274"/>
                <a:gd name="T60" fmla="*/ 251 w 276"/>
                <a:gd name="T61" fmla="*/ 256 h 274"/>
                <a:gd name="T62" fmla="*/ 221 w 276"/>
                <a:gd name="T63" fmla="*/ 257 h 274"/>
                <a:gd name="T64" fmla="*/ 203 w 276"/>
                <a:gd name="T65" fmla="*/ 234 h 274"/>
                <a:gd name="T66" fmla="*/ 195 w 276"/>
                <a:gd name="T67" fmla="*/ 218 h 274"/>
                <a:gd name="T68" fmla="*/ 171 w 276"/>
                <a:gd name="T69" fmla="*/ 242 h 274"/>
                <a:gd name="T70" fmla="*/ 142 w 276"/>
                <a:gd name="T71" fmla="*/ 271 h 274"/>
                <a:gd name="T72" fmla="*/ 134 w 276"/>
                <a:gd name="T73" fmla="*/ 271 h 274"/>
                <a:gd name="T74" fmla="*/ 85 w 276"/>
                <a:gd name="T75" fmla="*/ 221 h 274"/>
                <a:gd name="T76" fmla="*/ 81 w 276"/>
                <a:gd name="T77" fmla="*/ 21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76" h="274">
                  <a:moveTo>
                    <a:pt x="81" y="219"/>
                  </a:moveTo>
                  <a:cubicBezTo>
                    <a:pt x="78" y="226"/>
                    <a:pt x="74" y="232"/>
                    <a:pt x="71" y="239"/>
                  </a:cubicBezTo>
                  <a:cubicBezTo>
                    <a:pt x="67" y="247"/>
                    <a:pt x="62" y="255"/>
                    <a:pt x="54" y="260"/>
                  </a:cubicBezTo>
                  <a:cubicBezTo>
                    <a:pt x="40" y="268"/>
                    <a:pt x="24" y="263"/>
                    <a:pt x="17" y="250"/>
                  </a:cubicBezTo>
                  <a:cubicBezTo>
                    <a:pt x="12" y="239"/>
                    <a:pt x="16" y="222"/>
                    <a:pt x="28" y="215"/>
                  </a:cubicBezTo>
                  <a:cubicBezTo>
                    <a:pt x="36" y="210"/>
                    <a:pt x="45" y="205"/>
                    <a:pt x="53" y="201"/>
                  </a:cubicBezTo>
                  <a:cubicBezTo>
                    <a:pt x="55" y="200"/>
                    <a:pt x="57" y="199"/>
                    <a:pt x="60" y="197"/>
                  </a:cubicBezTo>
                  <a:cubicBezTo>
                    <a:pt x="40" y="177"/>
                    <a:pt x="21" y="157"/>
                    <a:pt x="0" y="137"/>
                  </a:cubicBezTo>
                  <a:cubicBezTo>
                    <a:pt x="16" y="122"/>
                    <a:pt x="32" y="107"/>
                    <a:pt x="48" y="91"/>
                  </a:cubicBezTo>
                  <a:cubicBezTo>
                    <a:pt x="51" y="96"/>
                    <a:pt x="53" y="101"/>
                    <a:pt x="56" y="106"/>
                  </a:cubicBezTo>
                  <a:cubicBezTo>
                    <a:pt x="65" y="123"/>
                    <a:pt x="88" y="134"/>
                    <a:pt x="107" y="126"/>
                  </a:cubicBezTo>
                  <a:cubicBezTo>
                    <a:pt x="120" y="121"/>
                    <a:pt x="130" y="106"/>
                    <a:pt x="129" y="91"/>
                  </a:cubicBezTo>
                  <a:cubicBezTo>
                    <a:pt x="128" y="71"/>
                    <a:pt x="116" y="59"/>
                    <a:pt x="99" y="51"/>
                  </a:cubicBezTo>
                  <a:cubicBezTo>
                    <a:pt x="99" y="51"/>
                    <a:pt x="98" y="51"/>
                    <a:pt x="97" y="50"/>
                  </a:cubicBezTo>
                  <a:cubicBezTo>
                    <a:pt x="96" y="49"/>
                    <a:pt x="94" y="48"/>
                    <a:pt x="92" y="47"/>
                  </a:cubicBezTo>
                  <a:cubicBezTo>
                    <a:pt x="107" y="32"/>
                    <a:pt x="123" y="16"/>
                    <a:pt x="139" y="0"/>
                  </a:cubicBezTo>
                  <a:cubicBezTo>
                    <a:pt x="158" y="19"/>
                    <a:pt x="177" y="38"/>
                    <a:pt x="196" y="58"/>
                  </a:cubicBezTo>
                  <a:cubicBezTo>
                    <a:pt x="202" y="47"/>
                    <a:pt x="207" y="38"/>
                    <a:pt x="212" y="28"/>
                  </a:cubicBezTo>
                  <a:cubicBezTo>
                    <a:pt x="219" y="16"/>
                    <a:pt x="236" y="10"/>
                    <a:pt x="248" y="15"/>
                  </a:cubicBezTo>
                  <a:cubicBezTo>
                    <a:pt x="259" y="20"/>
                    <a:pt x="265" y="32"/>
                    <a:pt x="262" y="45"/>
                  </a:cubicBezTo>
                  <a:cubicBezTo>
                    <a:pt x="259" y="57"/>
                    <a:pt x="250" y="63"/>
                    <a:pt x="240" y="68"/>
                  </a:cubicBezTo>
                  <a:cubicBezTo>
                    <a:pt x="233" y="71"/>
                    <a:pt x="227" y="75"/>
                    <a:pt x="221" y="78"/>
                  </a:cubicBezTo>
                  <a:cubicBezTo>
                    <a:pt x="220" y="78"/>
                    <a:pt x="220" y="79"/>
                    <a:pt x="218" y="80"/>
                  </a:cubicBezTo>
                  <a:cubicBezTo>
                    <a:pt x="225" y="87"/>
                    <a:pt x="232" y="94"/>
                    <a:pt x="239" y="100"/>
                  </a:cubicBezTo>
                  <a:cubicBezTo>
                    <a:pt x="250" y="112"/>
                    <a:pt x="262" y="123"/>
                    <a:pt x="273" y="135"/>
                  </a:cubicBezTo>
                  <a:cubicBezTo>
                    <a:pt x="276" y="137"/>
                    <a:pt x="275" y="138"/>
                    <a:pt x="273" y="140"/>
                  </a:cubicBezTo>
                  <a:cubicBezTo>
                    <a:pt x="256" y="157"/>
                    <a:pt x="238" y="175"/>
                    <a:pt x="221" y="192"/>
                  </a:cubicBezTo>
                  <a:cubicBezTo>
                    <a:pt x="220" y="193"/>
                    <a:pt x="219" y="194"/>
                    <a:pt x="218" y="196"/>
                  </a:cubicBezTo>
                  <a:cubicBezTo>
                    <a:pt x="225" y="199"/>
                    <a:pt x="231" y="203"/>
                    <a:pt x="238" y="206"/>
                  </a:cubicBezTo>
                  <a:cubicBezTo>
                    <a:pt x="248" y="211"/>
                    <a:pt x="256" y="217"/>
                    <a:pt x="259" y="229"/>
                  </a:cubicBezTo>
                  <a:cubicBezTo>
                    <a:pt x="262" y="239"/>
                    <a:pt x="258" y="250"/>
                    <a:pt x="251" y="256"/>
                  </a:cubicBezTo>
                  <a:cubicBezTo>
                    <a:pt x="242" y="262"/>
                    <a:pt x="231" y="262"/>
                    <a:pt x="221" y="257"/>
                  </a:cubicBezTo>
                  <a:cubicBezTo>
                    <a:pt x="212" y="252"/>
                    <a:pt x="208" y="243"/>
                    <a:pt x="203" y="234"/>
                  </a:cubicBezTo>
                  <a:cubicBezTo>
                    <a:pt x="201" y="229"/>
                    <a:pt x="198" y="224"/>
                    <a:pt x="195" y="218"/>
                  </a:cubicBezTo>
                  <a:cubicBezTo>
                    <a:pt x="186" y="226"/>
                    <a:pt x="179" y="234"/>
                    <a:pt x="171" y="242"/>
                  </a:cubicBezTo>
                  <a:cubicBezTo>
                    <a:pt x="162" y="252"/>
                    <a:pt x="152" y="261"/>
                    <a:pt x="142" y="271"/>
                  </a:cubicBezTo>
                  <a:cubicBezTo>
                    <a:pt x="139" y="274"/>
                    <a:pt x="137" y="274"/>
                    <a:pt x="134" y="271"/>
                  </a:cubicBezTo>
                  <a:cubicBezTo>
                    <a:pt x="118" y="254"/>
                    <a:pt x="101" y="238"/>
                    <a:pt x="85" y="221"/>
                  </a:cubicBezTo>
                  <a:cubicBezTo>
                    <a:pt x="84" y="220"/>
                    <a:pt x="83" y="220"/>
                    <a:pt x="81" y="2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xmlns="" id="{06B5C950-D0A6-4C97-9D62-157104BA1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9025" y="2654683"/>
              <a:ext cx="2159935" cy="2159934"/>
            </a:xfrm>
            <a:custGeom>
              <a:avLst/>
              <a:gdLst>
                <a:gd name="T0" fmla="*/ 79 w 275"/>
                <a:gd name="T1" fmla="*/ 58 h 275"/>
                <a:gd name="T2" fmla="*/ 137 w 275"/>
                <a:gd name="T3" fmla="*/ 0 h 275"/>
                <a:gd name="T4" fmla="*/ 182 w 275"/>
                <a:gd name="T5" fmla="*/ 46 h 275"/>
                <a:gd name="T6" fmla="*/ 167 w 275"/>
                <a:gd name="T7" fmla="*/ 54 h 275"/>
                <a:gd name="T8" fmla="*/ 145 w 275"/>
                <a:gd name="T9" fmla="*/ 99 h 275"/>
                <a:gd name="T10" fmla="*/ 202 w 275"/>
                <a:gd name="T11" fmla="*/ 121 h 275"/>
                <a:gd name="T12" fmla="*/ 222 w 275"/>
                <a:gd name="T13" fmla="*/ 97 h 275"/>
                <a:gd name="T14" fmla="*/ 226 w 275"/>
                <a:gd name="T15" fmla="*/ 89 h 275"/>
                <a:gd name="T16" fmla="*/ 248 w 275"/>
                <a:gd name="T17" fmla="*/ 109 h 275"/>
                <a:gd name="T18" fmla="*/ 272 w 275"/>
                <a:gd name="T19" fmla="*/ 134 h 275"/>
                <a:gd name="T20" fmla="*/ 272 w 275"/>
                <a:gd name="T21" fmla="*/ 140 h 275"/>
                <a:gd name="T22" fmla="*/ 218 w 275"/>
                <a:gd name="T23" fmla="*/ 194 h 275"/>
                <a:gd name="T24" fmla="*/ 220 w 275"/>
                <a:gd name="T25" fmla="*/ 200 h 275"/>
                <a:gd name="T26" fmla="*/ 242 w 275"/>
                <a:gd name="T27" fmla="*/ 212 h 275"/>
                <a:gd name="T28" fmla="*/ 254 w 275"/>
                <a:gd name="T29" fmla="*/ 253 h 275"/>
                <a:gd name="T30" fmla="*/ 230 w 275"/>
                <a:gd name="T31" fmla="*/ 263 h 275"/>
                <a:gd name="T32" fmla="*/ 202 w 275"/>
                <a:gd name="T33" fmla="*/ 238 h 275"/>
                <a:gd name="T34" fmla="*/ 193 w 275"/>
                <a:gd name="T35" fmla="*/ 220 h 275"/>
                <a:gd name="T36" fmla="*/ 179 w 275"/>
                <a:gd name="T37" fmla="*/ 233 h 275"/>
                <a:gd name="T38" fmla="*/ 141 w 275"/>
                <a:gd name="T39" fmla="*/ 272 h 275"/>
                <a:gd name="T40" fmla="*/ 135 w 275"/>
                <a:gd name="T41" fmla="*/ 273 h 275"/>
                <a:gd name="T42" fmla="*/ 91 w 275"/>
                <a:gd name="T43" fmla="*/ 229 h 275"/>
                <a:gd name="T44" fmla="*/ 105 w 275"/>
                <a:gd name="T45" fmla="*/ 221 h 275"/>
                <a:gd name="T46" fmla="*/ 124 w 275"/>
                <a:gd name="T47" fmla="*/ 170 h 275"/>
                <a:gd name="T48" fmla="*/ 89 w 275"/>
                <a:gd name="T49" fmla="*/ 148 h 275"/>
                <a:gd name="T50" fmla="*/ 50 w 275"/>
                <a:gd name="T51" fmla="*/ 178 h 275"/>
                <a:gd name="T52" fmla="*/ 46 w 275"/>
                <a:gd name="T53" fmla="*/ 185 h 275"/>
                <a:gd name="T54" fmla="*/ 41 w 275"/>
                <a:gd name="T55" fmla="*/ 178 h 275"/>
                <a:gd name="T56" fmla="*/ 3 w 275"/>
                <a:gd name="T57" fmla="*/ 141 h 275"/>
                <a:gd name="T58" fmla="*/ 3 w 275"/>
                <a:gd name="T59" fmla="*/ 134 h 275"/>
                <a:gd name="T60" fmla="*/ 55 w 275"/>
                <a:gd name="T61" fmla="*/ 83 h 275"/>
                <a:gd name="T62" fmla="*/ 59 w 275"/>
                <a:gd name="T63" fmla="*/ 79 h 275"/>
                <a:gd name="T64" fmla="*/ 46 w 275"/>
                <a:gd name="T65" fmla="*/ 71 h 275"/>
                <a:gd name="T66" fmla="*/ 27 w 275"/>
                <a:gd name="T67" fmla="*/ 62 h 275"/>
                <a:gd name="T68" fmla="*/ 14 w 275"/>
                <a:gd name="T69" fmla="*/ 23 h 275"/>
                <a:gd name="T70" fmla="*/ 42 w 275"/>
                <a:gd name="T71" fmla="*/ 11 h 275"/>
                <a:gd name="T72" fmla="*/ 67 w 275"/>
                <a:gd name="T73" fmla="*/ 35 h 275"/>
                <a:gd name="T74" fmla="*/ 79 w 275"/>
                <a:gd name="T75" fmla="*/ 5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5" h="275">
                  <a:moveTo>
                    <a:pt x="79" y="58"/>
                  </a:moveTo>
                  <a:cubicBezTo>
                    <a:pt x="99" y="38"/>
                    <a:pt x="118" y="19"/>
                    <a:pt x="137" y="0"/>
                  </a:cubicBezTo>
                  <a:cubicBezTo>
                    <a:pt x="152" y="16"/>
                    <a:pt x="167" y="31"/>
                    <a:pt x="182" y="46"/>
                  </a:cubicBezTo>
                  <a:cubicBezTo>
                    <a:pt x="178" y="48"/>
                    <a:pt x="173" y="51"/>
                    <a:pt x="167" y="54"/>
                  </a:cubicBezTo>
                  <a:cubicBezTo>
                    <a:pt x="151" y="62"/>
                    <a:pt x="141" y="82"/>
                    <a:pt x="145" y="99"/>
                  </a:cubicBezTo>
                  <a:cubicBezTo>
                    <a:pt x="151" y="125"/>
                    <a:pt x="179" y="135"/>
                    <a:pt x="202" y="121"/>
                  </a:cubicBezTo>
                  <a:cubicBezTo>
                    <a:pt x="212" y="115"/>
                    <a:pt x="218" y="106"/>
                    <a:pt x="222" y="97"/>
                  </a:cubicBezTo>
                  <a:cubicBezTo>
                    <a:pt x="224" y="94"/>
                    <a:pt x="225" y="92"/>
                    <a:pt x="226" y="89"/>
                  </a:cubicBezTo>
                  <a:cubicBezTo>
                    <a:pt x="234" y="96"/>
                    <a:pt x="241" y="102"/>
                    <a:pt x="248" y="109"/>
                  </a:cubicBezTo>
                  <a:cubicBezTo>
                    <a:pt x="256" y="118"/>
                    <a:pt x="264" y="126"/>
                    <a:pt x="272" y="134"/>
                  </a:cubicBezTo>
                  <a:cubicBezTo>
                    <a:pt x="275" y="137"/>
                    <a:pt x="275" y="138"/>
                    <a:pt x="272" y="140"/>
                  </a:cubicBezTo>
                  <a:cubicBezTo>
                    <a:pt x="254" y="158"/>
                    <a:pt x="237" y="176"/>
                    <a:pt x="218" y="194"/>
                  </a:cubicBezTo>
                  <a:cubicBezTo>
                    <a:pt x="215" y="198"/>
                    <a:pt x="216" y="199"/>
                    <a:pt x="220" y="200"/>
                  </a:cubicBezTo>
                  <a:cubicBezTo>
                    <a:pt x="227" y="204"/>
                    <a:pt x="235" y="208"/>
                    <a:pt x="242" y="212"/>
                  </a:cubicBezTo>
                  <a:cubicBezTo>
                    <a:pt x="258" y="220"/>
                    <a:pt x="263" y="240"/>
                    <a:pt x="254" y="253"/>
                  </a:cubicBezTo>
                  <a:cubicBezTo>
                    <a:pt x="250" y="260"/>
                    <a:pt x="238" y="265"/>
                    <a:pt x="230" y="263"/>
                  </a:cubicBezTo>
                  <a:cubicBezTo>
                    <a:pt x="215" y="261"/>
                    <a:pt x="208" y="250"/>
                    <a:pt x="202" y="238"/>
                  </a:cubicBezTo>
                  <a:cubicBezTo>
                    <a:pt x="199" y="232"/>
                    <a:pt x="196" y="226"/>
                    <a:pt x="193" y="220"/>
                  </a:cubicBezTo>
                  <a:cubicBezTo>
                    <a:pt x="188" y="225"/>
                    <a:pt x="184" y="229"/>
                    <a:pt x="179" y="233"/>
                  </a:cubicBezTo>
                  <a:cubicBezTo>
                    <a:pt x="166" y="246"/>
                    <a:pt x="154" y="259"/>
                    <a:pt x="141" y="272"/>
                  </a:cubicBezTo>
                  <a:cubicBezTo>
                    <a:pt x="140" y="273"/>
                    <a:pt x="138" y="275"/>
                    <a:pt x="135" y="273"/>
                  </a:cubicBezTo>
                  <a:cubicBezTo>
                    <a:pt x="121" y="258"/>
                    <a:pt x="106" y="243"/>
                    <a:pt x="91" y="229"/>
                  </a:cubicBezTo>
                  <a:cubicBezTo>
                    <a:pt x="96" y="226"/>
                    <a:pt x="100" y="223"/>
                    <a:pt x="105" y="221"/>
                  </a:cubicBezTo>
                  <a:cubicBezTo>
                    <a:pt x="124" y="211"/>
                    <a:pt x="132" y="189"/>
                    <a:pt x="124" y="170"/>
                  </a:cubicBezTo>
                  <a:cubicBezTo>
                    <a:pt x="119" y="156"/>
                    <a:pt x="103" y="147"/>
                    <a:pt x="89" y="148"/>
                  </a:cubicBezTo>
                  <a:cubicBezTo>
                    <a:pt x="69" y="150"/>
                    <a:pt x="58" y="161"/>
                    <a:pt x="50" y="178"/>
                  </a:cubicBezTo>
                  <a:cubicBezTo>
                    <a:pt x="49" y="180"/>
                    <a:pt x="48" y="181"/>
                    <a:pt x="46" y="185"/>
                  </a:cubicBezTo>
                  <a:cubicBezTo>
                    <a:pt x="44" y="182"/>
                    <a:pt x="43" y="180"/>
                    <a:pt x="41" y="178"/>
                  </a:cubicBezTo>
                  <a:cubicBezTo>
                    <a:pt x="28" y="165"/>
                    <a:pt x="16" y="153"/>
                    <a:pt x="3" y="141"/>
                  </a:cubicBezTo>
                  <a:cubicBezTo>
                    <a:pt x="0" y="138"/>
                    <a:pt x="0" y="137"/>
                    <a:pt x="3" y="134"/>
                  </a:cubicBezTo>
                  <a:cubicBezTo>
                    <a:pt x="21" y="117"/>
                    <a:pt x="38" y="100"/>
                    <a:pt x="55" y="83"/>
                  </a:cubicBezTo>
                  <a:cubicBezTo>
                    <a:pt x="56" y="81"/>
                    <a:pt x="57" y="80"/>
                    <a:pt x="59" y="79"/>
                  </a:cubicBezTo>
                  <a:cubicBezTo>
                    <a:pt x="54" y="76"/>
                    <a:pt x="50" y="74"/>
                    <a:pt x="46" y="71"/>
                  </a:cubicBezTo>
                  <a:cubicBezTo>
                    <a:pt x="40" y="68"/>
                    <a:pt x="33" y="65"/>
                    <a:pt x="27" y="62"/>
                  </a:cubicBezTo>
                  <a:cubicBezTo>
                    <a:pt x="13" y="55"/>
                    <a:pt x="7" y="36"/>
                    <a:pt x="14" y="23"/>
                  </a:cubicBezTo>
                  <a:cubicBezTo>
                    <a:pt x="19" y="13"/>
                    <a:pt x="32" y="9"/>
                    <a:pt x="42" y="11"/>
                  </a:cubicBezTo>
                  <a:cubicBezTo>
                    <a:pt x="55" y="15"/>
                    <a:pt x="62" y="24"/>
                    <a:pt x="67" y="35"/>
                  </a:cubicBezTo>
                  <a:cubicBezTo>
                    <a:pt x="70" y="43"/>
                    <a:pt x="74" y="50"/>
                    <a:pt x="79" y="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xmlns="" id="{0CA7A612-AAD5-4B6B-A2DE-C7CFE2730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4611" y="3799097"/>
              <a:ext cx="2167746" cy="2152123"/>
            </a:xfrm>
            <a:custGeom>
              <a:avLst/>
              <a:gdLst>
                <a:gd name="T0" fmla="*/ 45 w 276"/>
                <a:gd name="T1" fmla="*/ 92 h 274"/>
                <a:gd name="T2" fmla="*/ 57 w 276"/>
                <a:gd name="T3" fmla="*/ 111 h 274"/>
                <a:gd name="T4" fmla="*/ 116 w 276"/>
                <a:gd name="T5" fmla="*/ 115 h 274"/>
                <a:gd name="T6" fmla="*/ 116 w 276"/>
                <a:gd name="T7" fmla="*/ 64 h 274"/>
                <a:gd name="T8" fmla="*/ 96 w 276"/>
                <a:gd name="T9" fmla="*/ 49 h 274"/>
                <a:gd name="T10" fmla="*/ 91 w 276"/>
                <a:gd name="T11" fmla="*/ 47 h 274"/>
                <a:gd name="T12" fmla="*/ 139 w 276"/>
                <a:gd name="T13" fmla="*/ 0 h 274"/>
                <a:gd name="T14" fmla="*/ 193 w 276"/>
                <a:gd name="T15" fmla="*/ 54 h 274"/>
                <a:gd name="T16" fmla="*/ 196 w 276"/>
                <a:gd name="T17" fmla="*/ 57 h 274"/>
                <a:gd name="T18" fmla="*/ 207 w 276"/>
                <a:gd name="T19" fmla="*/ 36 h 274"/>
                <a:gd name="T20" fmla="*/ 227 w 276"/>
                <a:gd name="T21" fmla="*/ 16 h 274"/>
                <a:gd name="T22" fmla="*/ 253 w 276"/>
                <a:gd name="T23" fmla="*/ 20 h 274"/>
                <a:gd name="T24" fmla="*/ 260 w 276"/>
                <a:gd name="T25" fmla="*/ 46 h 274"/>
                <a:gd name="T26" fmla="*/ 237 w 276"/>
                <a:gd name="T27" fmla="*/ 69 h 274"/>
                <a:gd name="T28" fmla="*/ 218 w 276"/>
                <a:gd name="T29" fmla="*/ 79 h 274"/>
                <a:gd name="T30" fmla="*/ 276 w 276"/>
                <a:gd name="T31" fmla="*/ 137 h 274"/>
                <a:gd name="T32" fmla="*/ 261 w 276"/>
                <a:gd name="T33" fmla="*/ 152 h 274"/>
                <a:gd name="T34" fmla="*/ 220 w 276"/>
                <a:gd name="T35" fmla="*/ 192 h 274"/>
                <a:gd name="T36" fmla="*/ 221 w 276"/>
                <a:gd name="T37" fmla="*/ 198 h 274"/>
                <a:gd name="T38" fmla="*/ 248 w 276"/>
                <a:gd name="T39" fmla="*/ 213 h 274"/>
                <a:gd name="T40" fmla="*/ 253 w 276"/>
                <a:gd name="T41" fmla="*/ 254 h 274"/>
                <a:gd name="T42" fmla="*/ 213 w 276"/>
                <a:gd name="T43" fmla="*/ 250 h 274"/>
                <a:gd name="T44" fmla="*/ 199 w 276"/>
                <a:gd name="T45" fmla="*/ 225 h 274"/>
                <a:gd name="T46" fmla="*/ 195 w 276"/>
                <a:gd name="T47" fmla="*/ 218 h 274"/>
                <a:gd name="T48" fmla="*/ 178 w 276"/>
                <a:gd name="T49" fmla="*/ 234 h 274"/>
                <a:gd name="T50" fmla="*/ 141 w 276"/>
                <a:gd name="T51" fmla="*/ 272 h 274"/>
                <a:gd name="T52" fmla="*/ 135 w 276"/>
                <a:gd name="T53" fmla="*/ 272 h 274"/>
                <a:gd name="T54" fmla="*/ 92 w 276"/>
                <a:gd name="T55" fmla="*/ 229 h 274"/>
                <a:gd name="T56" fmla="*/ 91 w 276"/>
                <a:gd name="T57" fmla="*/ 227 h 274"/>
                <a:gd name="T58" fmla="*/ 108 w 276"/>
                <a:gd name="T59" fmla="*/ 219 h 274"/>
                <a:gd name="T60" fmla="*/ 128 w 276"/>
                <a:gd name="T61" fmla="*/ 174 h 274"/>
                <a:gd name="T62" fmla="*/ 78 w 276"/>
                <a:gd name="T63" fmla="*/ 149 h 274"/>
                <a:gd name="T64" fmla="*/ 52 w 276"/>
                <a:gd name="T65" fmla="*/ 176 h 274"/>
                <a:gd name="T66" fmla="*/ 48 w 276"/>
                <a:gd name="T67" fmla="*/ 184 h 274"/>
                <a:gd name="T68" fmla="*/ 30 w 276"/>
                <a:gd name="T69" fmla="*/ 166 h 274"/>
                <a:gd name="T70" fmla="*/ 4 w 276"/>
                <a:gd name="T71" fmla="*/ 140 h 274"/>
                <a:gd name="T72" fmla="*/ 3 w 276"/>
                <a:gd name="T73" fmla="*/ 135 h 274"/>
                <a:gd name="T74" fmla="*/ 45 w 276"/>
                <a:gd name="T75" fmla="*/ 92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6" h="274">
                  <a:moveTo>
                    <a:pt x="45" y="92"/>
                  </a:moveTo>
                  <a:cubicBezTo>
                    <a:pt x="50" y="99"/>
                    <a:pt x="53" y="106"/>
                    <a:pt x="57" y="111"/>
                  </a:cubicBezTo>
                  <a:cubicBezTo>
                    <a:pt x="72" y="129"/>
                    <a:pt x="99" y="133"/>
                    <a:pt x="116" y="115"/>
                  </a:cubicBezTo>
                  <a:cubicBezTo>
                    <a:pt x="129" y="102"/>
                    <a:pt x="129" y="79"/>
                    <a:pt x="116" y="64"/>
                  </a:cubicBezTo>
                  <a:cubicBezTo>
                    <a:pt x="110" y="57"/>
                    <a:pt x="103" y="53"/>
                    <a:pt x="96" y="49"/>
                  </a:cubicBezTo>
                  <a:cubicBezTo>
                    <a:pt x="94" y="48"/>
                    <a:pt x="93" y="48"/>
                    <a:pt x="91" y="47"/>
                  </a:cubicBezTo>
                  <a:cubicBezTo>
                    <a:pt x="106" y="32"/>
                    <a:pt x="139" y="0"/>
                    <a:pt x="139" y="0"/>
                  </a:cubicBezTo>
                  <a:cubicBezTo>
                    <a:pt x="141" y="3"/>
                    <a:pt x="181" y="42"/>
                    <a:pt x="193" y="54"/>
                  </a:cubicBezTo>
                  <a:cubicBezTo>
                    <a:pt x="193" y="55"/>
                    <a:pt x="194" y="56"/>
                    <a:pt x="196" y="57"/>
                  </a:cubicBezTo>
                  <a:cubicBezTo>
                    <a:pt x="200" y="50"/>
                    <a:pt x="204" y="43"/>
                    <a:pt x="207" y="36"/>
                  </a:cubicBezTo>
                  <a:cubicBezTo>
                    <a:pt x="211" y="27"/>
                    <a:pt x="217" y="19"/>
                    <a:pt x="227" y="16"/>
                  </a:cubicBezTo>
                  <a:cubicBezTo>
                    <a:pt x="236" y="12"/>
                    <a:pt x="245" y="13"/>
                    <a:pt x="253" y="20"/>
                  </a:cubicBezTo>
                  <a:cubicBezTo>
                    <a:pt x="261" y="26"/>
                    <a:pt x="263" y="35"/>
                    <a:pt x="260" y="46"/>
                  </a:cubicBezTo>
                  <a:cubicBezTo>
                    <a:pt x="257" y="58"/>
                    <a:pt x="248" y="64"/>
                    <a:pt x="237" y="69"/>
                  </a:cubicBezTo>
                  <a:cubicBezTo>
                    <a:pt x="231" y="72"/>
                    <a:pt x="225" y="76"/>
                    <a:pt x="218" y="79"/>
                  </a:cubicBezTo>
                  <a:cubicBezTo>
                    <a:pt x="237" y="99"/>
                    <a:pt x="256" y="117"/>
                    <a:pt x="276" y="137"/>
                  </a:cubicBezTo>
                  <a:cubicBezTo>
                    <a:pt x="270" y="142"/>
                    <a:pt x="266" y="147"/>
                    <a:pt x="261" y="152"/>
                  </a:cubicBezTo>
                  <a:cubicBezTo>
                    <a:pt x="247" y="166"/>
                    <a:pt x="234" y="179"/>
                    <a:pt x="220" y="192"/>
                  </a:cubicBezTo>
                  <a:cubicBezTo>
                    <a:pt x="217" y="195"/>
                    <a:pt x="218" y="197"/>
                    <a:pt x="221" y="198"/>
                  </a:cubicBezTo>
                  <a:cubicBezTo>
                    <a:pt x="230" y="203"/>
                    <a:pt x="240" y="207"/>
                    <a:pt x="248" y="213"/>
                  </a:cubicBezTo>
                  <a:cubicBezTo>
                    <a:pt x="262" y="222"/>
                    <a:pt x="265" y="244"/>
                    <a:pt x="253" y="254"/>
                  </a:cubicBezTo>
                  <a:cubicBezTo>
                    <a:pt x="242" y="266"/>
                    <a:pt x="223" y="263"/>
                    <a:pt x="213" y="250"/>
                  </a:cubicBezTo>
                  <a:cubicBezTo>
                    <a:pt x="207" y="242"/>
                    <a:pt x="203" y="233"/>
                    <a:pt x="199" y="225"/>
                  </a:cubicBezTo>
                  <a:cubicBezTo>
                    <a:pt x="197" y="223"/>
                    <a:pt x="196" y="221"/>
                    <a:pt x="195" y="218"/>
                  </a:cubicBezTo>
                  <a:cubicBezTo>
                    <a:pt x="189" y="224"/>
                    <a:pt x="184" y="229"/>
                    <a:pt x="178" y="234"/>
                  </a:cubicBezTo>
                  <a:cubicBezTo>
                    <a:pt x="166" y="247"/>
                    <a:pt x="153" y="259"/>
                    <a:pt x="141" y="272"/>
                  </a:cubicBezTo>
                  <a:cubicBezTo>
                    <a:pt x="139" y="274"/>
                    <a:pt x="137" y="274"/>
                    <a:pt x="135" y="272"/>
                  </a:cubicBezTo>
                  <a:cubicBezTo>
                    <a:pt x="121" y="258"/>
                    <a:pt x="107" y="243"/>
                    <a:pt x="92" y="229"/>
                  </a:cubicBezTo>
                  <a:cubicBezTo>
                    <a:pt x="92" y="229"/>
                    <a:pt x="92" y="228"/>
                    <a:pt x="91" y="227"/>
                  </a:cubicBezTo>
                  <a:cubicBezTo>
                    <a:pt x="97" y="225"/>
                    <a:pt x="102" y="222"/>
                    <a:pt x="108" y="219"/>
                  </a:cubicBezTo>
                  <a:cubicBezTo>
                    <a:pt x="123" y="210"/>
                    <a:pt x="132" y="191"/>
                    <a:pt x="128" y="174"/>
                  </a:cubicBezTo>
                  <a:cubicBezTo>
                    <a:pt x="123" y="151"/>
                    <a:pt x="100" y="141"/>
                    <a:pt x="78" y="149"/>
                  </a:cubicBezTo>
                  <a:cubicBezTo>
                    <a:pt x="65" y="154"/>
                    <a:pt x="58" y="164"/>
                    <a:pt x="52" y="176"/>
                  </a:cubicBezTo>
                  <a:cubicBezTo>
                    <a:pt x="51" y="178"/>
                    <a:pt x="49" y="181"/>
                    <a:pt x="48" y="184"/>
                  </a:cubicBezTo>
                  <a:cubicBezTo>
                    <a:pt x="41" y="178"/>
                    <a:pt x="35" y="172"/>
                    <a:pt x="30" y="166"/>
                  </a:cubicBezTo>
                  <a:cubicBezTo>
                    <a:pt x="21" y="158"/>
                    <a:pt x="12" y="149"/>
                    <a:pt x="4" y="140"/>
                  </a:cubicBezTo>
                  <a:cubicBezTo>
                    <a:pt x="2" y="139"/>
                    <a:pt x="0" y="137"/>
                    <a:pt x="3" y="135"/>
                  </a:cubicBezTo>
                  <a:cubicBezTo>
                    <a:pt x="17" y="121"/>
                    <a:pt x="31" y="106"/>
                    <a:pt x="45" y="9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xmlns="" id="{D5045BD9-EB3D-4394-AF53-2F2B5F80D4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0234" y="1506364"/>
              <a:ext cx="2152123" cy="2152123"/>
            </a:xfrm>
            <a:custGeom>
              <a:avLst/>
              <a:gdLst>
                <a:gd name="T0" fmla="*/ 216 w 274"/>
                <a:gd name="T1" fmla="*/ 79 h 274"/>
                <a:gd name="T2" fmla="*/ 234 w 274"/>
                <a:gd name="T3" fmla="*/ 98 h 274"/>
                <a:gd name="T4" fmla="*/ 270 w 274"/>
                <a:gd name="T5" fmla="*/ 134 h 274"/>
                <a:gd name="T6" fmla="*/ 274 w 274"/>
                <a:gd name="T7" fmla="*/ 138 h 274"/>
                <a:gd name="T8" fmla="*/ 227 w 274"/>
                <a:gd name="T9" fmla="*/ 184 h 274"/>
                <a:gd name="T10" fmla="*/ 226 w 274"/>
                <a:gd name="T11" fmla="*/ 184 h 274"/>
                <a:gd name="T12" fmla="*/ 214 w 274"/>
                <a:gd name="T13" fmla="*/ 163 h 274"/>
                <a:gd name="T14" fmla="*/ 171 w 274"/>
                <a:gd name="T15" fmla="*/ 146 h 274"/>
                <a:gd name="T16" fmla="*/ 144 w 274"/>
                <a:gd name="T17" fmla="*/ 187 h 274"/>
                <a:gd name="T18" fmla="*/ 174 w 274"/>
                <a:gd name="T19" fmla="*/ 223 h 274"/>
                <a:gd name="T20" fmla="*/ 183 w 274"/>
                <a:gd name="T21" fmla="*/ 227 h 274"/>
                <a:gd name="T22" fmla="*/ 136 w 274"/>
                <a:gd name="T23" fmla="*/ 274 h 274"/>
                <a:gd name="T24" fmla="*/ 90 w 274"/>
                <a:gd name="T25" fmla="*/ 228 h 274"/>
                <a:gd name="T26" fmla="*/ 105 w 274"/>
                <a:gd name="T27" fmla="*/ 220 h 274"/>
                <a:gd name="T28" fmla="*/ 124 w 274"/>
                <a:gd name="T29" fmla="*/ 172 h 274"/>
                <a:gd name="T30" fmla="*/ 95 w 274"/>
                <a:gd name="T31" fmla="*/ 148 h 274"/>
                <a:gd name="T32" fmla="*/ 50 w 274"/>
                <a:gd name="T33" fmla="*/ 176 h 274"/>
                <a:gd name="T34" fmla="*/ 46 w 274"/>
                <a:gd name="T35" fmla="*/ 183 h 274"/>
                <a:gd name="T36" fmla="*/ 0 w 274"/>
                <a:gd name="T37" fmla="*/ 136 h 274"/>
                <a:gd name="T38" fmla="*/ 57 w 274"/>
                <a:gd name="T39" fmla="*/ 80 h 274"/>
                <a:gd name="T40" fmla="*/ 40 w 274"/>
                <a:gd name="T41" fmla="*/ 70 h 274"/>
                <a:gd name="T42" fmla="*/ 25 w 274"/>
                <a:gd name="T43" fmla="*/ 63 h 274"/>
                <a:gd name="T44" fmla="*/ 12 w 274"/>
                <a:gd name="T45" fmla="*/ 31 h 274"/>
                <a:gd name="T46" fmla="*/ 43 w 274"/>
                <a:gd name="T47" fmla="*/ 14 h 274"/>
                <a:gd name="T48" fmla="*/ 67 w 274"/>
                <a:gd name="T49" fmla="*/ 37 h 274"/>
                <a:gd name="T50" fmla="*/ 77 w 274"/>
                <a:gd name="T51" fmla="*/ 57 h 274"/>
                <a:gd name="T52" fmla="*/ 134 w 274"/>
                <a:gd name="T53" fmla="*/ 0 h 274"/>
                <a:gd name="T54" fmla="*/ 194 w 274"/>
                <a:gd name="T55" fmla="*/ 59 h 274"/>
                <a:gd name="T56" fmla="*/ 202 w 274"/>
                <a:gd name="T57" fmla="*/ 44 h 274"/>
                <a:gd name="T58" fmla="*/ 211 w 274"/>
                <a:gd name="T59" fmla="*/ 28 h 274"/>
                <a:gd name="T60" fmla="*/ 246 w 274"/>
                <a:gd name="T61" fmla="*/ 14 h 274"/>
                <a:gd name="T62" fmla="*/ 261 w 274"/>
                <a:gd name="T63" fmla="*/ 43 h 274"/>
                <a:gd name="T64" fmla="*/ 239 w 274"/>
                <a:gd name="T65" fmla="*/ 67 h 274"/>
                <a:gd name="T66" fmla="*/ 216 w 274"/>
                <a:gd name="T67" fmla="*/ 79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74" h="274">
                  <a:moveTo>
                    <a:pt x="216" y="79"/>
                  </a:moveTo>
                  <a:cubicBezTo>
                    <a:pt x="222" y="86"/>
                    <a:pt x="228" y="92"/>
                    <a:pt x="234" y="98"/>
                  </a:cubicBezTo>
                  <a:cubicBezTo>
                    <a:pt x="246" y="110"/>
                    <a:pt x="258" y="122"/>
                    <a:pt x="270" y="134"/>
                  </a:cubicBezTo>
                  <a:cubicBezTo>
                    <a:pt x="272" y="136"/>
                    <a:pt x="274" y="138"/>
                    <a:pt x="274" y="138"/>
                  </a:cubicBezTo>
                  <a:cubicBezTo>
                    <a:pt x="274" y="138"/>
                    <a:pt x="242" y="169"/>
                    <a:pt x="227" y="184"/>
                  </a:cubicBezTo>
                  <a:cubicBezTo>
                    <a:pt x="227" y="184"/>
                    <a:pt x="227" y="184"/>
                    <a:pt x="226" y="184"/>
                  </a:cubicBezTo>
                  <a:cubicBezTo>
                    <a:pt x="222" y="177"/>
                    <a:pt x="218" y="170"/>
                    <a:pt x="214" y="163"/>
                  </a:cubicBezTo>
                  <a:cubicBezTo>
                    <a:pt x="204" y="149"/>
                    <a:pt x="186" y="142"/>
                    <a:pt x="171" y="146"/>
                  </a:cubicBezTo>
                  <a:cubicBezTo>
                    <a:pt x="152" y="151"/>
                    <a:pt x="141" y="168"/>
                    <a:pt x="144" y="187"/>
                  </a:cubicBezTo>
                  <a:cubicBezTo>
                    <a:pt x="147" y="205"/>
                    <a:pt x="159" y="215"/>
                    <a:pt x="174" y="223"/>
                  </a:cubicBezTo>
                  <a:cubicBezTo>
                    <a:pt x="177" y="224"/>
                    <a:pt x="180" y="226"/>
                    <a:pt x="183" y="227"/>
                  </a:cubicBezTo>
                  <a:cubicBezTo>
                    <a:pt x="167" y="243"/>
                    <a:pt x="151" y="259"/>
                    <a:pt x="136" y="274"/>
                  </a:cubicBezTo>
                  <a:cubicBezTo>
                    <a:pt x="121" y="259"/>
                    <a:pt x="106" y="244"/>
                    <a:pt x="90" y="228"/>
                  </a:cubicBezTo>
                  <a:cubicBezTo>
                    <a:pt x="95" y="226"/>
                    <a:pt x="100" y="223"/>
                    <a:pt x="105" y="220"/>
                  </a:cubicBezTo>
                  <a:cubicBezTo>
                    <a:pt x="122" y="210"/>
                    <a:pt x="130" y="191"/>
                    <a:pt x="124" y="172"/>
                  </a:cubicBezTo>
                  <a:cubicBezTo>
                    <a:pt x="121" y="160"/>
                    <a:pt x="107" y="149"/>
                    <a:pt x="95" y="148"/>
                  </a:cubicBezTo>
                  <a:cubicBezTo>
                    <a:pt x="74" y="146"/>
                    <a:pt x="60" y="156"/>
                    <a:pt x="50" y="176"/>
                  </a:cubicBezTo>
                  <a:cubicBezTo>
                    <a:pt x="49" y="178"/>
                    <a:pt x="47" y="181"/>
                    <a:pt x="46" y="183"/>
                  </a:cubicBezTo>
                  <a:cubicBezTo>
                    <a:pt x="31" y="167"/>
                    <a:pt x="15" y="152"/>
                    <a:pt x="0" y="136"/>
                  </a:cubicBezTo>
                  <a:cubicBezTo>
                    <a:pt x="18" y="118"/>
                    <a:pt x="37" y="99"/>
                    <a:pt x="57" y="80"/>
                  </a:cubicBezTo>
                  <a:cubicBezTo>
                    <a:pt x="50" y="76"/>
                    <a:pt x="45" y="73"/>
                    <a:pt x="40" y="70"/>
                  </a:cubicBezTo>
                  <a:cubicBezTo>
                    <a:pt x="35" y="68"/>
                    <a:pt x="30" y="66"/>
                    <a:pt x="25" y="63"/>
                  </a:cubicBezTo>
                  <a:cubicBezTo>
                    <a:pt x="14" y="55"/>
                    <a:pt x="9" y="44"/>
                    <a:pt x="12" y="31"/>
                  </a:cubicBezTo>
                  <a:cubicBezTo>
                    <a:pt x="15" y="17"/>
                    <a:pt x="30" y="10"/>
                    <a:pt x="43" y="14"/>
                  </a:cubicBezTo>
                  <a:cubicBezTo>
                    <a:pt x="55" y="17"/>
                    <a:pt x="62" y="26"/>
                    <a:pt x="67" y="37"/>
                  </a:cubicBezTo>
                  <a:cubicBezTo>
                    <a:pt x="70" y="44"/>
                    <a:pt x="74" y="50"/>
                    <a:pt x="77" y="57"/>
                  </a:cubicBezTo>
                  <a:cubicBezTo>
                    <a:pt x="95" y="39"/>
                    <a:pt x="116" y="19"/>
                    <a:pt x="134" y="0"/>
                  </a:cubicBezTo>
                  <a:cubicBezTo>
                    <a:pt x="145" y="11"/>
                    <a:pt x="194" y="59"/>
                    <a:pt x="194" y="59"/>
                  </a:cubicBezTo>
                  <a:cubicBezTo>
                    <a:pt x="194" y="59"/>
                    <a:pt x="200" y="49"/>
                    <a:pt x="202" y="44"/>
                  </a:cubicBezTo>
                  <a:cubicBezTo>
                    <a:pt x="205" y="39"/>
                    <a:pt x="208" y="33"/>
                    <a:pt x="211" y="28"/>
                  </a:cubicBezTo>
                  <a:cubicBezTo>
                    <a:pt x="218" y="15"/>
                    <a:pt x="234" y="10"/>
                    <a:pt x="246" y="14"/>
                  </a:cubicBezTo>
                  <a:cubicBezTo>
                    <a:pt x="257" y="19"/>
                    <a:pt x="263" y="30"/>
                    <a:pt x="261" y="43"/>
                  </a:cubicBezTo>
                  <a:cubicBezTo>
                    <a:pt x="258" y="55"/>
                    <a:pt x="250" y="62"/>
                    <a:pt x="239" y="67"/>
                  </a:cubicBezTo>
                  <a:cubicBezTo>
                    <a:pt x="231" y="71"/>
                    <a:pt x="224" y="75"/>
                    <a:pt x="216" y="7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282F39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15350" y="249081"/>
            <a:ext cx="9217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служб ранней помощи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Новосибирской области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0877DDC-4409-47B9-9128-0C38930DA68C}"/>
              </a:ext>
            </a:extLst>
          </p:cNvPr>
          <p:cNvSpPr txBox="1"/>
          <p:nvPr/>
        </p:nvSpPr>
        <p:spPr>
          <a:xfrm>
            <a:off x="111029" y="1700760"/>
            <a:ext cx="57479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организации: </a:t>
            </a:r>
            <a:endParaRPr lang="ru-RU" sz="1600" b="1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поликлиники, центральные районные больницы, центральные городские больницы;</a:t>
            </a:r>
          </a:p>
          <a:p>
            <a:r>
              <a:rPr lang="ru-RU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детская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клиническая больница №3;</a:t>
            </a:r>
          </a:p>
          <a:p>
            <a:r>
              <a:rPr lang="ru-RU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Новосибирская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районная больница №1;</a:t>
            </a:r>
          </a:p>
          <a:p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специализированный дом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для детей с органическим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поражением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центральной нервной системы с нарушением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психики </a:t>
            </a:r>
            <a:b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филиала)</a:t>
            </a:r>
            <a:endParaRPr lang="ru-RU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363F73B-FCFF-45AF-9844-E45C003FBB3A}"/>
              </a:ext>
            </a:extLst>
          </p:cNvPr>
          <p:cNvSpPr txBox="1"/>
          <p:nvPr/>
        </p:nvSpPr>
        <p:spPr>
          <a:xfrm>
            <a:off x="111029" y="3731824"/>
            <a:ext cx="57479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НКО, из числа негосударственных и немуниципальных:</a:t>
            </a:r>
          </a:p>
          <a:p>
            <a:pPr>
              <a:defRPr/>
            </a:pP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 взаимодействие с более 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негосударственными организациями, родительскими сообществами, благотворительными фондами по вопросам оказания всесторонней поддержки детям и семьям целевой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Минтруда и соцразвития НСО обеспечена финансовая поддержка 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общественных организаций, оказывающих помощь детям-инвалидам и детям с ОВЗ раннего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</a:t>
            </a:r>
          </a:p>
          <a:p>
            <a:pPr>
              <a:defRPr/>
            </a:pP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семьям  с детьми целевой группы всего оказывают </a:t>
            </a:r>
            <a:b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общественных организаций.</a:t>
            </a:r>
            <a:endParaRPr lang="en-GB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B718389-B036-4067-8B3C-44445CA4D57C}"/>
              </a:ext>
            </a:extLst>
          </p:cNvPr>
          <p:cNvSpPr txBox="1"/>
          <p:nvPr/>
        </p:nvSpPr>
        <p:spPr>
          <a:xfrm>
            <a:off x="6861914" y="1909046"/>
            <a:ext cx="50897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16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социального обслуживания </a:t>
            </a:r>
          </a:p>
          <a:p>
            <a:pPr algn="r"/>
            <a:r>
              <a:rPr lang="ru-RU" sz="1600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обслуживания:</a:t>
            </a:r>
          </a:p>
          <a:p>
            <a:pPr lvl="0" algn="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4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реабилитации детей и подростков с ограниченными возможностями (1 -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государственное,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муниципальных);</a:t>
            </a:r>
            <a:endParaRPr lang="ru-RU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помощи семье и детям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(3 - государственных, 2 -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муниципальных)</a:t>
            </a:r>
          </a:p>
          <a:p>
            <a:pPr lvl="0" algn="r"/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дом-интернат для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детей-инвалидов;</a:t>
            </a:r>
          </a:p>
          <a:p>
            <a:pPr lvl="0" algn="r"/>
            <a:r>
              <a:rPr lang="ru-RU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ru-RU" sz="20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 центра социального обслуживания </a:t>
            </a:r>
            <a:endParaRPr lang="ru-RU" sz="1400" dirty="0" smtClean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ru-RU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GB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79E66E9-0B51-4709-90AE-2D130933F07C}"/>
              </a:ext>
            </a:extLst>
          </p:cNvPr>
          <p:cNvSpPr txBox="1"/>
          <p:nvPr/>
        </p:nvSpPr>
        <p:spPr>
          <a:xfrm>
            <a:off x="6718302" y="4429984"/>
            <a:ext cx="527817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и иные организации в системе образования</a:t>
            </a:r>
            <a:r>
              <a:rPr lang="ru-RU" sz="15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ru-RU" sz="2000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«ОЦДК», в т.ч. 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консультативных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пунктов; </a:t>
            </a:r>
            <a:endParaRPr lang="ru-RU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филиалов ГБУ НСО «ОЦДК» в муниципальных районах НСО; </a:t>
            </a:r>
            <a:r>
              <a:rPr lang="ru-RU" b="1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ППМС-центров;</a:t>
            </a:r>
          </a:p>
          <a:p>
            <a:pPr lvl="0" algn="r"/>
            <a:r>
              <a:rPr lang="ru-RU" b="1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sz="1400" dirty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образования и здоровья «Магистр</a:t>
            </a:r>
            <a:r>
              <a:rPr lang="ru-RU" sz="1400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solidFill>
                <a:srgbClr val="282F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0B7FFB8B-046C-42E6-8DAC-F3D090B92E10}"/>
              </a:ext>
            </a:extLst>
          </p:cNvPr>
          <p:cNvSpPr/>
          <p:nvPr/>
        </p:nvSpPr>
        <p:spPr>
          <a:xfrm>
            <a:off x="211343" y="1682562"/>
            <a:ext cx="4248000" cy="7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xmlns="" id="{859A254B-3AD9-4711-A1D4-C903831287DD}"/>
              </a:ext>
            </a:extLst>
          </p:cNvPr>
          <p:cNvSpPr/>
          <p:nvPr/>
        </p:nvSpPr>
        <p:spPr>
          <a:xfrm>
            <a:off x="211343" y="3646588"/>
            <a:ext cx="4248000" cy="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08443D3-8BD1-4B2A-8047-37E5CE0F906D}"/>
              </a:ext>
            </a:extLst>
          </p:cNvPr>
          <p:cNvSpPr/>
          <p:nvPr/>
        </p:nvSpPr>
        <p:spPr>
          <a:xfrm>
            <a:off x="7392180" y="1825358"/>
            <a:ext cx="4508944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251E839-43DB-4162-9FBD-EA1221AF9AE0}"/>
              </a:ext>
            </a:extLst>
          </p:cNvPr>
          <p:cNvSpPr/>
          <p:nvPr/>
        </p:nvSpPr>
        <p:spPr>
          <a:xfrm>
            <a:off x="7538686" y="4334455"/>
            <a:ext cx="4409394" cy="844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24850" y="1203463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270" y="260560"/>
            <a:ext cx="10484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 ресурсный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стажировочный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государственного реабилитационного центра для детей и подростков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возможностями) 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3">
            <a:extLst>
              <a:ext uri="{FF2B5EF4-FFF2-40B4-BE49-F238E27FC236}">
                <a16:creationId xmlns="" xmlns:a16="http://schemas.microsoft.com/office/drawing/2014/main" id="{DF9AABF5-A197-49F9-ADB9-3BC1253E75C3}"/>
              </a:ext>
            </a:extLst>
          </p:cNvPr>
          <p:cNvSpPr/>
          <p:nvPr/>
        </p:nvSpPr>
        <p:spPr>
          <a:xfrm>
            <a:off x="416840" y="1844780"/>
            <a:ext cx="206400" cy="4104570"/>
          </a:xfrm>
          <a:prstGeom prst="rect">
            <a:avLst/>
          </a:prstGeom>
          <a:solidFill>
            <a:srgbClr val="7A9CCC"/>
          </a:solidFill>
          <a:ln w="12700" cap="flat" cmpd="sng" algn="ctr">
            <a:solidFill>
              <a:srgbClr val="2E77B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68260" y="6002796"/>
            <a:ext cx="4104570" cy="738664"/>
          </a:xfrm>
          <a:prstGeom prst="rect">
            <a:avLst/>
          </a:prstGeom>
          <a:ln w="28575">
            <a:solidFill>
              <a:srgbClr val="2E77B2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Минсоцразвития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НСО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16.08.2017 № 714 «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присвоении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статуса ресурсного и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стажировочного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24850" y="140015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973" y="1828092"/>
            <a:ext cx="1105943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служб ранней помощи современными методиками;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повышения квалификации специалистов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координация деятельности служб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НСО;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банков эффективных технологий и методик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распространение инновационного опыта в сфере оказания услуг ранней помощи;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методических семинаров, круглых столов, конференций,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стажерских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профессиональных компетенций специалистов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организаций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разной ведомственной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методическое обеспечение специалистов;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информационных материалов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425" y="1196690"/>
            <a:ext cx="1870335" cy="187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>
          <a:xfrm>
            <a:off x="3581403" y="4862518"/>
            <a:ext cx="5281613" cy="369887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1F497D"/>
                </a:solidFill>
              </a:rPr>
              <a:t>     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1515" y="603146"/>
            <a:ext cx="8713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Основные направления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взаимодействия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rPr>
              <a:t>с СО НКО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Noto Sans" panose="020B0502040504020204" pitchFamily="34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95749" y="2157385"/>
            <a:ext cx="4338273" cy="3743090"/>
            <a:chOff x="358985" y="1483216"/>
            <a:chExt cx="4113503" cy="3900557"/>
          </a:xfrm>
        </p:grpSpPr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5FB050C0-7A33-41AF-8815-24F3067C790A}"/>
                </a:ext>
              </a:extLst>
            </p:cNvPr>
            <p:cNvSpPr txBox="1"/>
            <p:nvPr/>
          </p:nvSpPr>
          <p:spPr>
            <a:xfrm>
              <a:off x="510455" y="1483216"/>
              <a:ext cx="1177107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6500" b="1" dirty="0">
                  <a:solidFill>
                    <a:srgbClr val="42AFB6"/>
                  </a:solidFill>
                </a:rPr>
                <a:t>01</a:t>
              </a:r>
              <a:endParaRPr lang="en-GB" sz="6500" b="1" dirty="0">
                <a:solidFill>
                  <a:srgbClr val="42AFB6"/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21E49DF4-E266-458A-88DE-2C157AED3B7D}"/>
                </a:ext>
              </a:extLst>
            </p:cNvPr>
            <p:cNvSpPr txBox="1"/>
            <p:nvPr/>
          </p:nvSpPr>
          <p:spPr>
            <a:xfrm>
              <a:off x="392569" y="2737782"/>
              <a:ext cx="137571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6500" b="1" dirty="0">
                  <a:solidFill>
                    <a:srgbClr val="C2C923"/>
                  </a:solidFill>
                </a:rPr>
                <a:t>0</a:t>
              </a:r>
              <a:r>
                <a:rPr lang="en-US" sz="6500" b="1" dirty="0">
                  <a:solidFill>
                    <a:srgbClr val="C2C923"/>
                  </a:solidFill>
                </a:rPr>
                <a:t>2</a:t>
              </a:r>
              <a:endParaRPr lang="en-GB" sz="6500" b="1" dirty="0">
                <a:solidFill>
                  <a:srgbClr val="C2C923"/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B7071EAE-430E-4DF9-9E0C-814205F8D5DE}"/>
                </a:ext>
              </a:extLst>
            </p:cNvPr>
            <p:cNvSpPr txBox="1"/>
            <p:nvPr/>
          </p:nvSpPr>
          <p:spPr>
            <a:xfrm>
              <a:off x="358985" y="3943652"/>
              <a:ext cx="1480046" cy="1092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6500" b="1" dirty="0">
                  <a:solidFill>
                    <a:srgbClr val="007A7D"/>
                  </a:solidFill>
                </a:rPr>
                <a:t>0</a:t>
              </a:r>
              <a:r>
                <a:rPr lang="en-US" sz="6500" b="1" dirty="0">
                  <a:solidFill>
                    <a:srgbClr val="007A7D"/>
                  </a:solidFill>
                </a:rPr>
                <a:t>3</a:t>
              </a:r>
              <a:endParaRPr lang="en-GB" sz="6500" b="1" dirty="0">
                <a:solidFill>
                  <a:srgbClr val="007A7D"/>
                </a:solidFill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117A4D40-556C-49A4-97BF-5773CC4D7025}"/>
                </a:ext>
              </a:extLst>
            </p:cNvPr>
            <p:cNvSpPr txBox="1"/>
            <p:nvPr/>
          </p:nvSpPr>
          <p:spPr>
            <a:xfrm>
              <a:off x="1615531" y="1860864"/>
              <a:ext cx="2546299" cy="71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Финансовая поддержка </a:t>
              </a:r>
              <a:r>
                <a:rPr lang="en-US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dirty="0">
                <a:solidFill>
                  <a:srgbClr val="282F39"/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825CAAC8-468C-4E3F-8705-1DB00EFE0125}"/>
                </a:ext>
              </a:extLst>
            </p:cNvPr>
            <p:cNvSpPr txBox="1"/>
            <p:nvPr/>
          </p:nvSpPr>
          <p:spPr>
            <a:xfrm>
              <a:off x="1609773" y="2878031"/>
              <a:ext cx="2643283" cy="962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Информационная и </a:t>
              </a:r>
            </a:p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организационная </a:t>
              </a:r>
            </a:p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</a:t>
              </a:r>
              <a:endParaRPr lang="en-GB" dirty="0">
                <a:solidFill>
                  <a:srgbClr val="282F39"/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D18582B8-9AC2-42CB-80DE-24B626C88148}"/>
                </a:ext>
              </a:extLst>
            </p:cNvPr>
            <p:cNvSpPr txBox="1"/>
            <p:nvPr/>
          </p:nvSpPr>
          <p:spPr>
            <a:xfrm>
              <a:off x="1604323" y="4064650"/>
              <a:ext cx="2868165" cy="1319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Методическая поддержка. </a:t>
              </a:r>
            </a:p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Содействие кадровому </a:t>
              </a:r>
            </a:p>
            <a:p>
              <a:pPr>
                <a:defRPr/>
              </a:pPr>
              <a:r>
                <a:rPr lang="ru-RU" dirty="0" smtClean="0">
                  <a:solidFill>
                    <a:srgbClr val="282F3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развитию </a:t>
              </a:r>
              <a:endParaRPr lang="en-GB" dirty="0">
                <a:solidFill>
                  <a:srgbClr val="282F39"/>
                </a:solidFill>
                <a:latin typeface="Times New Roman" panose="02020603050405020304" pitchFamily="18" charset="0"/>
                <a:ea typeface="Noto Sans" panose="020B0502040504020204" pitchFamily="34"/>
                <a:cs typeface="Times New Roman" panose="02020603050405020304" pitchFamily="18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1ABE6C6-F43D-4A95-8A63-6D4F0DE209E0}"/>
              </a:ext>
            </a:extLst>
          </p:cNvPr>
          <p:cNvSpPr txBox="1"/>
          <p:nvPr/>
        </p:nvSpPr>
        <p:spPr>
          <a:xfrm>
            <a:off x="7104140" y="3254418"/>
            <a:ext cx="117710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6500" b="1" dirty="0">
                <a:solidFill>
                  <a:srgbClr val="CB1B4A"/>
                </a:solidFill>
              </a:rPr>
              <a:t>0</a:t>
            </a:r>
            <a:r>
              <a:rPr lang="en-US" sz="6500" b="1" dirty="0">
                <a:solidFill>
                  <a:srgbClr val="CB1B4A"/>
                </a:solidFill>
              </a:rPr>
              <a:t>5</a:t>
            </a:r>
            <a:endParaRPr lang="en-GB" sz="6500" b="1" dirty="0">
              <a:solidFill>
                <a:srgbClr val="CB1B4A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B1ABE6C6-F43D-4A95-8A63-6D4F0DE209E0}"/>
              </a:ext>
            </a:extLst>
          </p:cNvPr>
          <p:cNvSpPr txBox="1"/>
          <p:nvPr/>
        </p:nvSpPr>
        <p:spPr>
          <a:xfrm>
            <a:off x="7104140" y="2140927"/>
            <a:ext cx="117710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6500" b="1" dirty="0" smtClean="0">
                <a:solidFill>
                  <a:schemeClr val="accent2"/>
                </a:solidFill>
              </a:rPr>
              <a:t>0</a:t>
            </a:r>
            <a:r>
              <a:rPr lang="ru-RU" sz="6500" b="1" dirty="0">
                <a:solidFill>
                  <a:schemeClr val="accent2"/>
                </a:solidFill>
              </a:rPr>
              <a:t>4</a:t>
            </a:r>
            <a:endParaRPr lang="en-GB" sz="6500" b="1" dirty="0">
              <a:solidFill>
                <a:schemeClr val="accent2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517FDF10-D4DF-4CF5-9F73-D181EF290FA8}"/>
              </a:ext>
            </a:extLst>
          </p:cNvPr>
          <p:cNvSpPr txBox="1"/>
          <p:nvPr/>
        </p:nvSpPr>
        <p:spPr>
          <a:xfrm>
            <a:off x="7104140" y="4424683"/>
            <a:ext cx="123743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6500" b="1" dirty="0">
                <a:solidFill>
                  <a:srgbClr val="074D67"/>
                </a:solidFill>
              </a:rPr>
              <a:t>0</a:t>
            </a:r>
            <a:r>
              <a:rPr lang="en-US" sz="6500" b="1" dirty="0">
                <a:solidFill>
                  <a:srgbClr val="074D67"/>
                </a:solidFill>
              </a:rPr>
              <a:t>6</a:t>
            </a:r>
            <a:endParaRPr lang="en-GB" sz="6500" b="1" dirty="0">
              <a:solidFill>
                <a:srgbClr val="074D67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3EB9C95C-7FED-4F5B-9D5C-00AB9A6E27A0}"/>
              </a:ext>
            </a:extLst>
          </p:cNvPr>
          <p:cNvSpPr txBox="1"/>
          <p:nvPr/>
        </p:nvSpPr>
        <p:spPr>
          <a:xfrm>
            <a:off x="8276584" y="2314183"/>
            <a:ext cx="3937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СО НКО к проведению экспертизы НПА, затрагивающих </a:t>
            </a:r>
          </a:p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и права населения, СОНКО</a:t>
            </a:r>
            <a:endParaRPr lang="en-GB" dirty="0">
              <a:solidFill>
                <a:srgbClr val="282F39"/>
              </a:solidFill>
              <a:latin typeface="Times New Roman" panose="02020603050405020304" pitchFamily="18" charset="0"/>
              <a:ea typeface="Noto Sans" panose="020B0502040504020204" pitchFamily="34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491FD641-5FA1-4D6C-92BD-8AF134788950}"/>
              </a:ext>
            </a:extLst>
          </p:cNvPr>
          <p:cNvSpPr txBox="1"/>
          <p:nvPr/>
        </p:nvSpPr>
        <p:spPr>
          <a:xfrm>
            <a:off x="8292691" y="3458358"/>
            <a:ext cx="3634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рассмотрению и </a:t>
            </a:r>
          </a:p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задач демографической и семейной политики </a:t>
            </a:r>
            <a:endParaRPr lang="en-GB" dirty="0">
              <a:solidFill>
                <a:srgbClr val="282F39"/>
              </a:solidFill>
              <a:latin typeface="Times New Roman" panose="02020603050405020304" pitchFamily="18" charset="0"/>
              <a:ea typeface="Noto Sans" panose="020B0502040504020204" pitchFamily="34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444AC5D-76E1-4BFC-A336-0C6C0F8ADADC}"/>
              </a:ext>
            </a:extLst>
          </p:cNvPr>
          <p:cNvSpPr txBox="1"/>
          <p:nvPr/>
        </p:nvSpPr>
        <p:spPr>
          <a:xfrm>
            <a:off x="8276584" y="4588052"/>
            <a:ext cx="3586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</a:p>
          <a:p>
            <a:pPr>
              <a:defRPr/>
            </a:pPr>
            <a:r>
              <a:rPr lang="ru-RU" dirty="0" smtClean="0">
                <a:solidFill>
                  <a:srgbClr val="282F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 проектов и программ</a:t>
            </a:r>
            <a:endParaRPr lang="en-GB" dirty="0">
              <a:solidFill>
                <a:srgbClr val="282F39"/>
              </a:solidFill>
              <a:latin typeface="Times New Roman" panose="02020603050405020304" pitchFamily="18" charset="0"/>
              <a:ea typeface="Noto Sans" panose="020B0502040504020204" pitchFamily="34"/>
              <a:cs typeface="Times New Roman" panose="02020603050405020304" pitchFamily="18" charset="0"/>
            </a:endParaRPr>
          </a:p>
        </p:txBody>
      </p:sp>
      <p:grpSp>
        <p:nvGrpSpPr>
          <p:cNvPr id="52" name="Group 26">
            <a:extLst>
              <a:ext uri="{FF2B5EF4-FFF2-40B4-BE49-F238E27FC236}">
                <a16:creationId xmlns="" xmlns:a16="http://schemas.microsoft.com/office/drawing/2014/main" id="{C7DB0800-6EF4-4D66-A619-3D240164BA44}"/>
              </a:ext>
            </a:extLst>
          </p:cNvPr>
          <p:cNvGrpSpPr/>
          <p:nvPr/>
        </p:nvGrpSpPr>
        <p:grpSpPr>
          <a:xfrm>
            <a:off x="3863690" y="2247821"/>
            <a:ext cx="3312460" cy="3125449"/>
            <a:chOff x="3071813" y="2155825"/>
            <a:chExt cx="3260725" cy="3133726"/>
          </a:xfrm>
        </p:grpSpPr>
        <p:sp>
          <p:nvSpPr>
            <p:cNvPr id="53" name="Freeform 5">
              <a:extLst>
                <a:ext uri="{FF2B5EF4-FFF2-40B4-BE49-F238E27FC236}">
                  <a16:creationId xmlns="" xmlns:a16="http://schemas.microsoft.com/office/drawing/2014/main" id="{72818E0D-2A9A-45B2-AFC2-3B25A4032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3175000"/>
              <a:ext cx="1628775" cy="1095375"/>
            </a:xfrm>
            <a:custGeom>
              <a:avLst/>
              <a:gdLst>
                <a:gd name="T0" fmla="*/ 0 w 1475"/>
                <a:gd name="T1" fmla="*/ 494 h 988"/>
                <a:gd name="T2" fmla="*/ 735 w 1475"/>
                <a:gd name="T3" fmla="*/ 922 h 988"/>
                <a:gd name="T4" fmla="*/ 981 w 1475"/>
                <a:gd name="T5" fmla="*/ 988 h 988"/>
                <a:gd name="T6" fmla="*/ 1475 w 1475"/>
                <a:gd name="T7" fmla="*/ 494 h 988"/>
                <a:gd name="T8" fmla="*/ 981 w 1475"/>
                <a:gd name="T9" fmla="*/ 0 h 988"/>
                <a:gd name="T10" fmla="*/ 735 w 1475"/>
                <a:gd name="T11" fmla="*/ 66 h 988"/>
                <a:gd name="T12" fmla="*/ 0 w 1475"/>
                <a:gd name="T13" fmla="*/ 49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5" h="988">
                  <a:moveTo>
                    <a:pt x="0" y="494"/>
                  </a:moveTo>
                  <a:cubicBezTo>
                    <a:pt x="735" y="922"/>
                    <a:pt x="735" y="922"/>
                    <a:pt x="735" y="922"/>
                  </a:cubicBezTo>
                  <a:cubicBezTo>
                    <a:pt x="807" y="964"/>
                    <a:pt x="892" y="988"/>
                    <a:pt x="981" y="988"/>
                  </a:cubicBezTo>
                  <a:cubicBezTo>
                    <a:pt x="1254" y="988"/>
                    <a:pt x="1475" y="767"/>
                    <a:pt x="1475" y="494"/>
                  </a:cubicBezTo>
                  <a:cubicBezTo>
                    <a:pt x="1475" y="221"/>
                    <a:pt x="1254" y="0"/>
                    <a:pt x="981" y="0"/>
                  </a:cubicBezTo>
                  <a:cubicBezTo>
                    <a:pt x="892" y="0"/>
                    <a:pt x="807" y="24"/>
                    <a:pt x="735" y="66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rgbClr val="007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6">
              <a:extLst>
                <a:ext uri="{FF2B5EF4-FFF2-40B4-BE49-F238E27FC236}">
                  <a16:creationId xmlns="" xmlns:a16="http://schemas.microsoft.com/office/drawing/2014/main" id="{D7884EF7-8AA7-4FC2-BFAE-3E3F973BE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813" y="3175000"/>
              <a:ext cx="1631950" cy="1095375"/>
            </a:xfrm>
            <a:custGeom>
              <a:avLst/>
              <a:gdLst>
                <a:gd name="T0" fmla="*/ 1476 w 1476"/>
                <a:gd name="T1" fmla="*/ 494 h 988"/>
                <a:gd name="T2" fmla="*/ 741 w 1476"/>
                <a:gd name="T3" fmla="*/ 66 h 988"/>
                <a:gd name="T4" fmla="*/ 494 w 1476"/>
                <a:gd name="T5" fmla="*/ 0 h 988"/>
                <a:gd name="T6" fmla="*/ 0 w 1476"/>
                <a:gd name="T7" fmla="*/ 494 h 988"/>
                <a:gd name="T8" fmla="*/ 494 w 1476"/>
                <a:gd name="T9" fmla="*/ 988 h 988"/>
                <a:gd name="T10" fmla="*/ 741 w 1476"/>
                <a:gd name="T11" fmla="*/ 922 h 988"/>
                <a:gd name="T12" fmla="*/ 1476 w 1476"/>
                <a:gd name="T13" fmla="*/ 49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6" h="988">
                  <a:moveTo>
                    <a:pt x="1476" y="494"/>
                  </a:moveTo>
                  <a:cubicBezTo>
                    <a:pt x="741" y="66"/>
                    <a:pt x="741" y="66"/>
                    <a:pt x="741" y="66"/>
                  </a:cubicBezTo>
                  <a:cubicBezTo>
                    <a:pt x="668" y="24"/>
                    <a:pt x="584" y="0"/>
                    <a:pt x="494" y="0"/>
                  </a:cubicBezTo>
                  <a:cubicBezTo>
                    <a:pt x="221" y="0"/>
                    <a:pt x="0" y="221"/>
                    <a:pt x="0" y="494"/>
                  </a:cubicBezTo>
                  <a:cubicBezTo>
                    <a:pt x="0" y="767"/>
                    <a:pt x="221" y="988"/>
                    <a:pt x="494" y="988"/>
                  </a:cubicBezTo>
                  <a:cubicBezTo>
                    <a:pt x="584" y="988"/>
                    <a:pt x="668" y="964"/>
                    <a:pt x="741" y="922"/>
                  </a:cubicBezTo>
                  <a:lnTo>
                    <a:pt x="1476" y="494"/>
                  </a:lnTo>
                  <a:close/>
                </a:path>
              </a:pathLst>
            </a:custGeom>
            <a:solidFill>
              <a:srgbClr val="074D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7">
              <a:extLst>
                <a:ext uri="{FF2B5EF4-FFF2-40B4-BE49-F238E27FC236}">
                  <a16:creationId xmlns="" xmlns:a16="http://schemas.microsoft.com/office/drawing/2014/main" id="{CFF9A5A7-69DF-4E87-A1CF-9EDB2BE79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155825"/>
              <a:ext cx="1171575" cy="1566863"/>
            </a:xfrm>
            <a:custGeom>
              <a:avLst/>
              <a:gdLst>
                <a:gd name="T0" fmla="*/ 1059 w 1059"/>
                <a:gd name="T1" fmla="*/ 1412 h 1412"/>
                <a:gd name="T2" fmla="*/ 1058 w 1059"/>
                <a:gd name="T3" fmla="*/ 561 h 1412"/>
                <a:gd name="T4" fmla="*/ 991 w 1059"/>
                <a:gd name="T5" fmla="*/ 315 h 1412"/>
                <a:gd name="T6" fmla="*/ 315 w 1059"/>
                <a:gd name="T7" fmla="*/ 137 h 1412"/>
                <a:gd name="T8" fmla="*/ 137 w 1059"/>
                <a:gd name="T9" fmla="*/ 813 h 1412"/>
                <a:gd name="T10" fmla="*/ 319 w 1059"/>
                <a:gd name="T11" fmla="*/ 993 h 1412"/>
                <a:gd name="T12" fmla="*/ 1059 w 1059"/>
                <a:gd name="T13" fmla="*/ 1412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1059" y="1412"/>
                  </a:moveTo>
                  <a:cubicBezTo>
                    <a:pt x="1058" y="561"/>
                    <a:pt x="1058" y="561"/>
                    <a:pt x="1058" y="561"/>
                  </a:cubicBezTo>
                  <a:cubicBezTo>
                    <a:pt x="1058" y="477"/>
                    <a:pt x="1036" y="392"/>
                    <a:pt x="991" y="315"/>
                  </a:cubicBezTo>
                  <a:cubicBezTo>
                    <a:pt x="853" y="79"/>
                    <a:pt x="551" y="0"/>
                    <a:pt x="315" y="137"/>
                  </a:cubicBezTo>
                  <a:cubicBezTo>
                    <a:pt x="79" y="275"/>
                    <a:pt x="0" y="577"/>
                    <a:pt x="137" y="813"/>
                  </a:cubicBezTo>
                  <a:cubicBezTo>
                    <a:pt x="183" y="890"/>
                    <a:pt x="246" y="951"/>
                    <a:pt x="319" y="993"/>
                  </a:cubicBezTo>
                  <a:lnTo>
                    <a:pt x="1059" y="1412"/>
                  </a:lnTo>
                  <a:close/>
                </a:path>
              </a:pathLst>
            </a:custGeom>
            <a:solidFill>
              <a:srgbClr val="42AF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8">
              <a:extLst>
                <a:ext uri="{FF2B5EF4-FFF2-40B4-BE49-F238E27FC236}">
                  <a16:creationId xmlns="" xmlns:a16="http://schemas.microsoft.com/office/drawing/2014/main" id="{37B43070-AC10-40C1-9CBA-0A617A6F5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2155825"/>
              <a:ext cx="1169987" cy="1566863"/>
            </a:xfrm>
            <a:custGeom>
              <a:avLst/>
              <a:gdLst>
                <a:gd name="T0" fmla="*/ 0 w 1059"/>
                <a:gd name="T1" fmla="*/ 1412 h 1412"/>
                <a:gd name="T2" fmla="*/ 0 w 1059"/>
                <a:gd name="T3" fmla="*/ 561 h 1412"/>
                <a:gd name="T4" fmla="*/ 68 w 1059"/>
                <a:gd name="T5" fmla="*/ 315 h 1412"/>
                <a:gd name="T6" fmla="*/ 743 w 1059"/>
                <a:gd name="T7" fmla="*/ 137 h 1412"/>
                <a:gd name="T8" fmla="*/ 921 w 1059"/>
                <a:gd name="T9" fmla="*/ 813 h 1412"/>
                <a:gd name="T10" fmla="*/ 740 w 1059"/>
                <a:gd name="T11" fmla="*/ 993 h 1412"/>
                <a:gd name="T12" fmla="*/ 0 w 1059"/>
                <a:gd name="T13" fmla="*/ 1412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0" y="1412"/>
                  </a:moveTo>
                  <a:cubicBezTo>
                    <a:pt x="0" y="561"/>
                    <a:pt x="0" y="561"/>
                    <a:pt x="0" y="561"/>
                  </a:cubicBezTo>
                  <a:cubicBezTo>
                    <a:pt x="1" y="477"/>
                    <a:pt x="23" y="392"/>
                    <a:pt x="68" y="315"/>
                  </a:cubicBezTo>
                  <a:cubicBezTo>
                    <a:pt x="205" y="79"/>
                    <a:pt x="508" y="0"/>
                    <a:pt x="743" y="137"/>
                  </a:cubicBezTo>
                  <a:cubicBezTo>
                    <a:pt x="979" y="275"/>
                    <a:pt x="1059" y="577"/>
                    <a:pt x="921" y="813"/>
                  </a:cubicBezTo>
                  <a:cubicBezTo>
                    <a:pt x="876" y="890"/>
                    <a:pt x="813" y="951"/>
                    <a:pt x="740" y="993"/>
                  </a:cubicBezTo>
                  <a:lnTo>
                    <a:pt x="0" y="1412"/>
                  </a:lnTo>
                  <a:close/>
                </a:path>
              </a:pathLst>
            </a:custGeom>
            <a:solidFill>
              <a:srgbClr val="C2C9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9">
              <a:extLst>
                <a:ext uri="{FF2B5EF4-FFF2-40B4-BE49-F238E27FC236}">
                  <a16:creationId xmlns="" xmlns:a16="http://schemas.microsoft.com/office/drawing/2014/main" id="{08FB65DB-793D-4DB0-B31F-BCEEC5903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3722688"/>
              <a:ext cx="1169987" cy="1566863"/>
            </a:xfrm>
            <a:custGeom>
              <a:avLst/>
              <a:gdLst>
                <a:gd name="T0" fmla="*/ 0 w 1059"/>
                <a:gd name="T1" fmla="*/ 0 h 1412"/>
                <a:gd name="T2" fmla="*/ 0 w 1059"/>
                <a:gd name="T3" fmla="*/ 850 h 1412"/>
                <a:gd name="T4" fmla="*/ 68 w 1059"/>
                <a:gd name="T5" fmla="*/ 1097 h 1412"/>
                <a:gd name="T6" fmla="*/ 743 w 1059"/>
                <a:gd name="T7" fmla="*/ 1274 h 1412"/>
                <a:gd name="T8" fmla="*/ 921 w 1059"/>
                <a:gd name="T9" fmla="*/ 599 h 1412"/>
                <a:gd name="T10" fmla="*/ 740 w 1059"/>
                <a:gd name="T11" fmla="*/ 419 h 1412"/>
                <a:gd name="T12" fmla="*/ 0 w 1059"/>
                <a:gd name="T13" fmla="*/ 0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0" y="0"/>
                  </a:moveTo>
                  <a:cubicBezTo>
                    <a:pt x="0" y="850"/>
                    <a:pt x="0" y="850"/>
                    <a:pt x="0" y="850"/>
                  </a:cubicBezTo>
                  <a:cubicBezTo>
                    <a:pt x="1" y="934"/>
                    <a:pt x="23" y="1019"/>
                    <a:pt x="68" y="1097"/>
                  </a:cubicBezTo>
                  <a:cubicBezTo>
                    <a:pt x="205" y="1332"/>
                    <a:pt x="508" y="1412"/>
                    <a:pt x="743" y="1274"/>
                  </a:cubicBezTo>
                  <a:cubicBezTo>
                    <a:pt x="979" y="1137"/>
                    <a:pt x="1059" y="834"/>
                    <a:pt x="921" y="599"/>
                  </a:cubicBezTo>
                  <a:cubicBezTo>
                    <a:pt x="876" y="521"/>
                    <a:pt x="813" y="460"/>
                    <a:pt x="740" y="4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CB4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10">
              <a:extLst>
                <a:ext uri="{FF2B5EF4-FFF2-40B4-BE49-F238E27FC236}">
                  <a16:creationId xmlns="" xmlns:a16="http://schemas.microsoft.com/office/drawing/2014/main" id="{7D1B8E32-D3CF-412E-8326-B2D8E4F52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3722688"/>
              <a:ext cx="1171575" cy="1566863"/>
            </a:xfrm>
            <a:custGeom>
              <a:avLst/>
              <a:gdLst>
                <a:gd name="T0" fmla="*/ 1059 w 1059"/>
                <a:gd name="T1" fmla="*/ 0 h 1412"/>
                <a:gd name="T2" fmla="*/ 1058 w 1059"/>
                <a:gd name="T3" fmla="*/ 850 h 1412"/>
                <a:gd name="T4" fmla="*/ 991 w 1059"/>
                <a:gd name="T5" fmla="*/ 1097 h 1412"/>
                <a:gd name="T6" fmla="*/ 315 w 1059"/>
                <a:gd name="T7" fmla="*/ 1274 h 1412"/>
                <a:gd name="T8" fmla="*/ 137 w 1059"/>
                <a:gd name="T9" fmla="*/ 599 h 1412"/>
                <a:gd name="T10" fmla="*/ 319 w 1059"/>
                <a:gd name="T11" fmla="*/ 419 h 1412"/>
                <a:gd name="T12" fmla="*/ 1059 w 1059"/>
                <a:gd name="T13" fmla="*/ 0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1059" y="0"/>
                  </a:moveTo>
                  <a:cubicBezTo>
                    <a:pt x="1058" y="850"/>
                    <a:pt x="1058" y="850"/>
                    <a:pt x="1058" y="850"/>
                  </a:cubicBezTo>
                  <a:cubicBezTo>
                    <a:pt x="1058" y="934"/>
                    <a:pt x="1036" y="1019"/>
                    <a:pt x="991" y="1097"/>
                  </a:cubicBezTo>
                  <a:cubicBezTo>
                    <a:pt x="853" y="1332"/>
                    <a:pt x="551" y="1412"/>
                    <a:pt x="315" y="1274"/>
                  </a:cubicBezTo>
                  <a:cubicBezTo>
                    <a:pt x="79" y="1137"/>
                    <a:pt x="0" y="834"/>
                    <a:pt x="137" y="599"/>
                  </a:cubicBezTo>
                  <a:cubicBezTo>
                    <a:pt x="183" y="521"/>
                    <a:pt x="246" y="460"/>
                    <a:pt x="319" y="419"/>
                  </a:cubicBezTo>
                  <a:lnTo>
                    <a:pt x="1059" y="0"/>
                  </a:lnTo>
                  <a:close/>
                </a:path>
              </a:pathLst>
            </a:custGeom>
            <a:solidFill>
              <a:srgbClr val="CB1B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4692611" y="2519371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FFFF"/>
                </a:solidFill>
              </a:rPr>
              <a:t>01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5701347" y="2519370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FFFF"/>
                </a:solidFill>
              </a:rPr>
              <a:t>02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6115807" y="3403852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FFFF"/>
                </a:solidFill>
              </a:rPr>
              <a:t>03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5689249" y="4280663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FFFF"/>
                </a:solidFill>
              </a:rPr>
              <a:t>04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4668668" y="4246751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FFFF"/>
                </a:solidFill>
              </a:rPr>
              <a:t>05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4097529" y="3443805"/>
            <a:ext cx="828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FFFFFF"/>
                </a:solidFill>
              </a:rPr>
              <a:t>06</a:t>
            </a:r>
            <a:endParaRPr lang="en-GB" sz="4000" b="1" dirty="0">
              <a:solidFill>
                <a:srgbClr val="FFFFFF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24850" y="1203463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871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7002" y="431851"/>
            <a:ext cx="81526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привлечения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некоммерческих организаций к оказанию услуг 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7879247" y="2795079"/>
            <a:ext cx="3907225" cy="208401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/>
          <a:p>
            <a:pPr algn="ctr" eaLnBrk="0" hangingPunct="0">
              <a:defRPr/>
            </a:pPr>
            <a:endParaRPr lang="ru-RU" altLang="zh-CN" sz="2000" b="1" kern="0" dirty="0" smtClean="0">
              <a:solidFill>
                <a:srgbClr val="FFFFFF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Путем возмещения</a:t>
            </a:r>
          </a:p>
          <a:p>
            <a:pPr algn="ctr" eaLnBrk="0" hangingPunct="0">
              <a:defRPr/>
            </a:pPr>
            <a: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средств поставщикам </a:t>
            </a:r>
          </a:p>
          <a:p>
            <a:pPr algn="ctr" eaLnBrk="0" hangingPunct="0">
              <a:defRPr/>
            </a:pPr>
            <a: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социальных услуг</a:t>
            </a:r>
            <a:endParaRPr lang="zh-CN" altLang="en-US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24850" y="1400150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7"/>
          <p:cNvSpPr>
            <a:spLocks noChangeArrowheads="1"/>
          </p:cNvSpPr>
          <p:nvPr/>
        </p:nvSpPr>
        <p:spPr bwMode="auto">
          <a:xfrm>
            <a:off x="263190" y="2748975"/>
            <a:ext cx="3907225" cy="2176980"/>
          </a:xfrm>
          <a:prstGeom prst="ellipse">
            <a:avLst/>
          </a:prstGeom>
          <a:solidFill>
            <a:srgbClr val="FFF2CC"/>
          </a:solidFill>
          <a:ln>
            <a:noFill/>
          </a:ln>
          <a:extLst/>
        </p:spPr>
        <p:txBody>
          <a:bodyPr/>
          <a:lstStyle/>
          <a:p>
            <a:pPr algn="ctr" eaLnBrk="0" hangingPunct="0">
              <a:defRPr/>
            </a:pPr>
            <a:endParaRPr lang="ru-RU" altLang="zh-CN" sz="2000" b="1" kern="0" dirty="0" smtClean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Через предоставление </a:t>
            </a:r>
            <a: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субсидий на </a:t>
            </a:r>
            <a:b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</a:br>
            <a:r>
              <a:rPr lang="ru-RU" altLang="zh-CN" sz="2000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конкурсной </a:t>
            </a:r>
            <a:r>
              <a:rPr lang="ru-RU" altLang="zh-CN" sz="20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основе</a:t>
            </a:r>
            <a:endParaRPr lang="zh-CN" altLang="en-US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3697121" y="1844780"/>
            <a:ext cx="4725333" cy="254447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/>
          <a:lstStyle/>
          <a:p>
            <a:pPr algn="ctr" eaLnBrk="0" hangingPunct="0">
              <a:defRPr/>
            </a:pPr>
            <a:endParaRPr lang="ru-RU" altLang="zh-CN" sz="2000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787" y="4173228"/>
            <a:ext cx="4481720" cy="2568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9512" y="2152936"/>
            <a:ext cx="4502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defRPr/>
            </a:pP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В рамках реализации </a:t>
            </a:r>
            <a:b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</a:b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проектов и программ, </a:t>
            </a:r>
            <a:b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</a:b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в т.ч. получивших </a:t>
            </a:r>
            <a:r>
              <a:rPr lang="ru-RU" altLang="zh-CN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финансовую </a:t>
            </a: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помощь </a:t>
            </a:r>
            <a:b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</a:b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Фонда поддержки детей, </a:t>
            </a:r>
            <a:endParaRPr lang="ru-RU" altLang="zh-CN" b="1" kern="0" dirty="0" smtClean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altLang="zh-CN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находящихся </a:t>
            </a:r>
            <a:r>
              <a:rPr lang="ru-RU" altLang="zh-CN" b="1" kern="0" dirty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в трудной </a:t>
            </a:r>
            <a:endParaRPr lang="ru-RU" altLang="zh-CN" b="1" kern="0" dirty="0" smtClean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altLang="zh-CN" b="1" kern="0" dirty="0" smtClean="0">
                <a:solidFill>
                  <a:srgbClr val="00206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жизненной ситуации</a:t>
            </a:r>
            <a:endParaRPr lang="ru-RU" altLang="zh-CN" b="1" kern="0" dirty="0">
              <a:solidFill>
                <a:srgbClr val="002060"/>
              </a:solidFill>
              <a:latin typeface="Times New Roman" panose="02020603050405020304" pitchFamily="18" charset="0"/>
              <a:ea typeface="微软雅黑" pitchFamily="34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4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400" y="294875"/>
            <a:ext cx="91820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Конкурсные отборы по мероприятиям, направленным </a:t>
            </a:r>
            <a:b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оказание общественно-полезных услуг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517" y="1627841"/>
            <a:ext cx="4248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НКО,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финансовую поддержку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="" xmlns:a16="http://schemas.microsoft.com/office/drawing/2014/main" id="{A840493D-ED03-4C28-ACEE-38D98F2CE078}"/>
              </a:ext>
            </a:extLst>
          </p:cNvPr>
          <p:cNvSpPr/>
          <p:nvPr/>
        </p:nvSpPr>
        <p:spPr>
          <a:xfrm>
            <a:off x="24850" y="1203463"/>
            <a:ext cx="121920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23778" y="2476674"/>
            <a:ext cx="21999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15 </a:t>
            </a:r>
            <a:endParaRPr lang="ru-RU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endParaRPr lang="ru-RU" sz="24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6533" y="4653170"/>
            <a:ext cx="237445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19 </a:t>
            </a:r>
            <a:endParaRPr lang="ru-RU" sz="5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endParaRPr lang="ru-RU" sz="24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88148" y="4162487"/>
            <a:ext cx="29440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mtClean="0">
                <a:solidFill>
                  <a:srgbClr val="002060"/>
                </a:solidFill>
                <a:latin typeface="Book Antiqua" panose="02040602050305030304" pitchFamily="18" charset="0"/>
              </a:rPr>
              <a:t>10 138,2</a:t>
            </a:r>
          </a:p>
          <a:p>
            <a:pPr algn="ctr"/>
            <a:r>
              <a:rPr lang="ru-RU" sz="2000" b="1" smtClean="0">
                <a:solidFill>
                  <a:srgbClr val="A611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000" dirty="0">
              <a:solidFill>
                <a:srgbClr val="A611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59446" y="4051230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3">
            <a:extLst>
              <a:ext uri="{FF2B5EF4-FFF2-40B4-BE49-F238E27FC236}">
                <a16:creationId xmlns="" xmlns:a16="http://schemas.microsoft.com/office/drawing/2014/main" id="{DF9AABF5-A197-49F9-ADB9-3BC1253E75C3}"/>
              </a:ext>
            </a:extLst>
          </p:cNvPr>
          <p:cNvSpPr/>
          <p:nvPr/>
        </p:nvSpPr>
        <p:spPr>
          <a:xfrm>
            <a:off x="5785673" y="2476674"/>
            <a:ext cx="206400" cy="4104570"/>
          </a:xfrm>
          <a:prstGeom prst="rect">
            <a:avLst/>
          </a:prstGeom>
          <a:solidFill>
            <a:srgbClr val="7A9CCC"/>
          </a:solidFill>
          <a:ln w="12700" cap="flat" cmpd="sng" algn="ctr">
            <a:solidFill>
              <a:srgbClr val="2E77B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700108" y="3861060"/>
            <a:ext cx="34447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latinLnBrk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средств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8772118" y="2476674"/>
            <a:ext cx="346090" cy="4104570"/>
          </a:xfrm>
          <a:prstGeom prst="rightBrace">
            <a:avLst/>
          </a:prstGeom>
          <a:solidFill>
            <a:srgbClr val="7A9CCC"/>
          </a:solidFill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Group 12">
            <a:extLst>
              <a:ext uri="{FF2B5EF4-FFF2-40B4-BE49-F238E27FC236}">
                <a16:creationId xmlns:a16="http://schemas.microsoft.com/office/drawing/2014/main" xmlns="" id="{02F57185-A285-4D92-B8BA-00F8775D5B18}"/>
              </a:ext>
            </a:extLst>
          </p:cNvPr>
          <p:cNvGrpSpPr/>
          <p:nvPr/>
        </p:nvGrpSpPr>
        <p:grpSpPr>
          <a:xfrm>
            <a:off x="246135" y="2569392"/>
            <a:ext cx="5025812" cy="3503740"/>
            <a:chOff x="1875629" y="2488979"/>
            <a:chExt cx="4667412" cy="301777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xmlns="" id="{2F738D6F-C3CA-4BE9-BDC0-B06998C6E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xmlns="" id="{2B800FA1-78EE-45EF-9E28-46BDFC6E0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xmlns="" id="{DB5D56FA-A606-4E29-9CD7-95A53B5F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22D9E2C5-1D1E-440E-949C-C90D89800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9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EF5FEBE8-012E-4173-AA56-88719708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99771485-D4A8-473C-8DFF-A4C3E4636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6DF16085-9BEC-4EF0-BF67-5178E73B5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xmlns="" id="{7150699D-F850-4A13-8145-9A81EA208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rgbClr val="7A9C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34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HCR Dotum"/>
        <a:cs typeface="Times New Roman"/>
      </a:majorFont>
      <a:minorFont>
        <a:latin typeface="HCR Dotum"/>
        <a:ea typeface="HCR Dotum"/>
        <a:cs typeface="Times New Roman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587</Template>
  <TotalTime>906</TotalTime>
  <Words>592</Words>
  <Application>Microsoft Office PowerPoint</Application>
  <PresentationFormat>Произвольный</PresentationFormat>
  <Paragraphs>207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Ценностные аспекты модели ранней помощи  как фактор профилактики инвалидности.</dc:title>
  <dc:creator>User</dc:creator>
  <cp:lastModifiedBy>Кучин Павел Сергеевич</cp:lastModifiedBy>
  <cp:revision>128</cp:revision>
  <dcterms:created xsi:type="dcterms:W3CDTF">2019-01-03T03:50:12Z</dcterms:created>
  <dcterms:modified xsi:type="dcterms:W3CDTF">2020-09-22T09:56:15Z</dcterms:modified>
  <cp:version>0906.0100.01</cp:version>
</cp:coreProperties>
</file>